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howSpecialPlsOnTitleSld="0">
  <p:sldMasterIdLst>
    <p:sldMasterId id="2147483648" r:id="rId4"/>
    <p:sldMasterId id="2147483674" r:id="rId5"/>
  </p:sldMasterIdLst>
  <p:notesMasterIdLst>
    <p:notesMasterId r:id="rId27"/>
  </p:notesMasterIdLst>
  <p:handoutMasterIdLst>
    <p:handoutMasterId r:id="rId28"/>
  </p:handoutMasterIdLst>
  <p:sldIdLst>
    <p:sldId id="256" r:id="rId6"/>
    <p:sldId id="297" r:id="rId7"/>
    <p:sldId id="361" r:id="rId8"/>
    <p:sldId id="362" r:id="rId9"/>
    <p:sldId id="338" r:id="rId10"/>
    <p:sldId id="363" r:id="rId11"/>
    <p:sldId id="364" r:id="rId12"/>
    <p:sldId id="365" r:id="rId13"/>
    <p:sldId id="366" r:id="rId14"/>
    <p:sldId id="367" r:id="rId15"/>
    <p:sldId id="369" r:id="rId16"/>
    <p:sldId id="370" r:id="rId17"/>
    <p:sldId id="371" r:id="rId18"/>
    <p:sldId id="372" r:id="rId19"/>
    <p:sldId id="373" r:id="rId20"/>
    <p:sldId id="374" r:id="rId21"/>
    <p:sldId id="275" r:id="rId22"/>
    <p:sldId id="359" r:id="rId23"/>
    <p:sldId id="375" r:id="rId24"/>
    <p:sldId id="376" r:id="rId25"/>
    <p:sldId id="377" r:id="rId26"/>
  </p:sldIdLst>
  <p:sldSz cx="13004800" cy="9753600"/>
  <p:notesSz cx="6669088"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121695-3A73-E122-FF3B-95909ADC1FAD}" name="Pierre Baumann" initials="PB" userId="2180484bf8fbafe3"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enoit Pétré" initials="BP" lastIdx="0" clrIdx="0">
    <p:extLst>
      <p:ext uri="{19B8F6BF-5375-455C-9EA6-DF929625EA0E}">
        <p15:presenceInfo xmlns:p15="http://schemas.microsoft.com/office/powerpoint/2012/main" userId="338f014756c33eb9" providerId="Windows Live"/>
      </p:ext>
    </p:extLst>
  </p:cmAuthor>
  <p:cmAuthor id="2" name="Angela ODERO" initials="AO" lastIdx="1" clrIdx="1">
    <p:extLst>
      <p:ext uri="{19B8F6BF-5375-455C-9EA6-DF929625EA0E}">
        <p15:presenceInfo xmlns:p15="http://schemas.microsoft.com/office/powerpoint/2012/main" userId="S-1-5-21-3337309816-2907398862-663535011-9026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C2DB"/>
    <a:srgbClr val="0C80A1"/>
    <a:srgbClr val="760E00"/>
    <a:srgbClr val="EFF4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940" autoAdjust="0"/>
    <p:restoredTop sz="79388" autoAdjust="0"/>
  </p:normalViewPr>
  <p:slideViewPr>
    <p:cSldViewPr snapToGrid="0">
      <p:cViewPr varScale="1">
        <p:scale>
          <a:sx n="38" d="100"/>
          <a:sy n="38" d="100"/>
        </p:scale>
        <p:origin x="1440" y="44"/>
      </p:cViewPr>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8/10/relationships/authors" Targe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2"/>
            <a:ext cx="2890665" cy="496889"/>
          </a:xfrm>
          <a:prstGeom prst="rect">
            <a:avLst/>
          </a:prstGeom>
        </p:spPr>
        <p:txBody>
          <a:bodyPr vert="horz" lIns="91440" tIns="45720" rIns="91440" bIns="45720" rtlCol="0"/>
          <a:lstStyle>
            <a:lvl1pPr algn="l">
              <a:defRPr sz="1200"/>
            </a:lvl1pPr>
          </a:lstStyle>
          <a:p>
            <a:endParaRPr lang="fr-BE"/>
          </a:p>
        </p:txBody>
      </p:sp>
      <p:sp>
        <p:nvSpPr>
          <p:cNvPr id="3" name="Espace réservé de la date 2"/>
          <p:cNvSpPr>
            <a:spLocks noGrp="1"/>
          </p:cNvSpPr>
          <p:nvPr>
            <p:ph type="dt" sz="quarter" idx="1"/>
          </p:nvPr>
        </p:nvSpPr>
        <p:spPr>
          <a:xfrm>
            <a:off x="3776867" y="2"/>
            <a:ext cx="2890665" cy="496889"/>
          </a:xfrm>
          <a:prstGeom prst="rect">
            <a:avLst/>
          </a:prstGeom>
        </p:spPr>
        <p:txBody>
          <a:bodyPr vert="horz" lIns="91440" tIns="45720" rIns="91440" bIns="45720" rtlCol="0"/>
          <a:lstStyle>
            <a:lvl1pPr algn="r">
              <a:defRPr sz="1200"/>
            </a:lvl1pPr>
          </a:lstStyle>
          <a:p>
            <a:fld id="{BA3A2455-F09D-4973-9F11-4D1FC6FED69D}" type="datetimeFigureOut">
              <a:rPr lang="fr-BE" smtClean="0"/>
              <a:t>27-04-22</a:t>
            </a:fld>
            <a:endParaRPr lang="fr-BE"/>
          </a:p>
        </p:txBody>
      </p:sp>
      <p:sp>
        <p:nvSpPr>
          <p:cNvPr id="4" name="Espace réservé du pied de page 3"/>
          <p:cNvSpPr>
            <a:spLocks noGrp="1"/>
          </p:cNvSpPr>
          <p:nvPr>
            <p:ph type="ftr" sz="quarter" idx="2"/>
          </p:nvPr>
        </p:nvSpPr>
        <p:spPr>
          <a:xfrm>
            <a:off x="0" y="9429752"/>
            <a:ext cx="2890665" cy="496889"/>
          </a:xfrm>
          <a:prstGeom prst="rect">
            <a:avLst/>
          </a:prstGeom>
        </p:spPr>
        <p:txBody>
          <a:bodyPr vert="horz" lIns="91440" tIns="45720" rIns="91440" bIns="45720" rtlCol="0" anchor="b"/>
          <a:lstStyle>
            <a:lvl1pPr algn="l">
              <a:defRPr sz="1200"/>
            </a:lvl1pPr>
          </a:lstStyle>
          <a:p>
            <a:endParaRPr lang="fr-BE"/>
          </a:p>
        </p:txBody>
      </p:sp>
      <p:sp>
        <p:nvSpPr>
          <p:cNvPr id="5" name="Espace réservé du numéro de diapositive 4"/>
          <p:cNvSpPr>
            <a:spLocks noGrp="1"/>
          </p:cNvSpPr>
          <p:nvPr>
            <p:ph type="sldNum" sz="quarter" idx="3"/>
          </p:nvPr>
        </p:nvSpPr>
        <p:spPr>
          <a:xfrm>
            <a:off x="3776867" y="9429752"/>
            <a:ext cx="2890665" cy="496889"/>
          </a:xfrm>
          <a:prstGeom prst="rect">
            <a:avLst/>
          </a:prstGeom>
        </p:spPr>
        <p:txBody>
          <a:bodyPr vert="horz" lIns="91440" tIns="45720" rIns="91440" bIns="45720" rtlCol="0" anchor="b"/>
          <a:lstStyle>
            <a:lvl1pPr algn="r">
              <a:defRPr sz="1200"/>
            </a:lvl1pPr>
          </a:lstStyle>
          <a:p>
            <a:fld id="{714B717E-CE13-448D-82BA-9D27F1390877}" type="slidenum">
              <a:rPr lang="fr-BE" smtClean="0"/>
              <a:t>‹#›</a:t>
            </a:fld>
            <a:endParaRPr lang="fr-BE"/>
          </a:p>
        </p:txBody>
      </p:sp>
    </p:spTree>
    <p:extLst>
      <p:ext uri="{BB962C8B-B14F-4D97-AF65-F5344CB8AC3E}">
        <p14:creationId xmlns:p14="http://schemas.microsoft.com/office/powerpoint/2010/main" val="3071074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4" name="PlaceHolder 1"/>
          <p:cNvSpPr>
            <a:spLocks noGrp="1" noRot="1" noChangeAspect="1"/>
          </p:cNvSpPr>
          <p:nvPr>
            <p:ph type="sldImg"/>
          </p:nvPr>
        </p:nvSpPr>
        <p:spPr>
          <a:xfrm>
            <a:off x="1033463" y="811213"/>
            <a:ext cx="5348287" cy="4011612"/>
          </a:xfrm>
          <a:prstGeom prst="rect">
            <a:avLst/>
          </a:prstGeom>
        </p:spPr>
        <p:txBody>
          <a:bodyPr lIns="0" tIns="0" rIns="0" bIns="0" anchor="ctr"/>
          <a:lstStyle/>
          <a:p>
            <a:pPr algn="ctr"/>
            <a:r>
              <a:rPr lang="fr-FR" sz="2400" b="0" strike="noStrike" spc="-1">
                <a:solidFill>
                  <a:srgbClr val="000000"/>
                </a:solidFill>
                <a:latin typeface="Helvetica Neue"/>
              </a:rPr>
              <a:t>Click to move the slide</a:t>
            </a:r>
          </a:p>
        </p:txBody>
      </p:sp>
      <p:sp>
        <p:nvSpPr>
          <p:cNvPr id="315" name="PlaceHolder 2"/>
          <p:cNvSpPr>
            <a:spLocks noGrp="1"/>
          </p:cNvSpPr>
          <p:nvPr>
            <p:ph type="body"/>
          </p:nvPr>
        </p:nvSpPr>
        <p:spPr>
          <a:xfrm>
            <a:off x="741700" y="5078520"/>
            <a:ext cx="5933241" cy="4811039"/>
          </a:xfrm>
          <a:prstGeom prst="rect">
            <a:avLst/>
          </a:prstGeom>
        </p:spPr>
        <p:txBody>
          <a:bodyPr lIns="0" tIns="0" rIns="0" bIns="0"/>
          <a:lstStyle/>
          <a:p>
            <a:r>
              <a:rPr lang="fr-FR" sz="2000" b="0" strike="noStrike" spc="-1">
                <a:latin typeface="Arial"/>
              </a:rPr>
              <a:t>Click to edit the notes format</a:t>
            </a:r>
          </a:p>
        </p:txBody>
      </p:sp>
      <p:sp>
        <p:nvSpPr>
          <p:cNvPr id="316" name="PlaceHolder 3"/>
          <p:cNvSpPr>
            <a:spLocks noGrp="1"/>
          </p:cNvSpPr>
          <p:nvPr>
            <p:ph type="hdr"/>
          </p:nvPr>
        </p:nvSpPr>
        <p:spPr>
          <a:xfrm>
            <a:off x="1" y="2"/>
            <a:ext cx="3218622" cy="534240"/>
          </a:xfrm>
          <a:prstGeom prst="rect">
            <a:avLst/>
          </a:prstGeom>
        </p:spPr>
        <p:txBody>
          <a:bodyPr lIns="0" tIns="0" rIns="0" bIns="0"/>
          <a:lstStyle/>
          <a:p>
            <a:r>
              <a:rPr lang="fr-FR" sz="1400" b="0" strike="noStrike" spc="-1">
                <a:latin typeface="Times New Roman"/>
              </a:rPr>
              <a:t>&lt;header&gt;</a:t>
            </a:r>
          </a:p>
        </p:txBody>
      </p:sp>
      <p:sp>
        <p:nvSpPr>
          <p:cNvPr id="317" name="PlaceHolder 4"/>
          <p:cNvSpPr>
            <a:spLocks noGrp="1"/>
          </p:cNvSpPr>
          <p:nvPr>
            <p:ph type="dt"/>
          </p:nvPr>
        </p:nvSpPr>
        <p:spPr>
          <a:xfrm>
            <a:off x="4198018" y="2"/>
            <a:ext cx="3218622" cy="534240"/>
          </a:xfrm>
          <a:prstGeom prst="rect">
            <a:avLst/>
          </a:prstGeom>
        </p:spPr>
        <p:txBody>
          <a:bodyPr lIns="0" tIns="0" rIns="0" bIns="0"/>
          <a:lstStyle/>
          <a:p>
            <a:pPr algn="r"/>
            <a:r>
              <a:rPr lang="fr-FR" sz="1400" b="0" strike="noStrike" spc="-1">
                <a:latin typeface="Times New Roman"/>
              </a:rPr>
              <a:t>&lt;date/time&gt;</a:t>
            </a:r>
          </a:p>
        </p:txBody>
      </p:sp>
      <p:sp>
        <p:nvSpPr>
          <p:cNvPr id="318" name="PlaceHolder 5"/>
          <p:cNvSpPr>
            <a:spLocks noGrp="1"/>
          </p:cNvSpPr>
          <p:nvPr>
            <p:ph type="ftr"/>
          </p:nvPr>
        </p:nvSpPr>
        <p:spPr>
          <a:xfrm>
            <a:off x="1" y="10157403"/>
            <a:ext cx="3218622" cy="534240"/>
          </a:xfrm>
          <a:prstGeom prst="rect">
            <a:avLst/>
          </a:prstGeom>
        </p:spPr>
        <p:txBody>
          <a:bodyPr lIns="0" tIns="0" rIns="0" bIns="0" anchor="b"/>
          <a:lstStyle/>
          <a:p>
            <a:r>
              <a:rPr lang="fr-FR" sz="1400" b="0" strike="noStrike" spc="-1">
                <a:latin typeface="Times New Roman"/>
              </a:rPr>
              <a:t>&lt;footer&gt;</a:t>
            </a:r>
          </a:p>
        </p:txBody>
      </p:sp>
      <p:sp>
        <p:nvSpPr>
          <p:cNvPr id="319" name="PlaceHolder 6"/>
          <p:cNvSpPr>
            <a:spLocks noGrp="1"/>
          </p:cNvSpPr>
          <p:nvPr>
            <p:ph type="sldNum"/>
          </p:nvPr>
        </p:nvSpPr>
        <p:spPr>
          <a:xfrm>
            <a:off x="4198018" y="10157403"/>
            <a:ext cx="3218622" cy="534240"/>
          </a:xfrm>
          <a:prstGeom prst="rect">
            <a:avLst/>
          </a:prstGeom>
        </p:spPr>
        <p:txBody>
          <a:bodyPr lIns="0" tIns="0" rIns="0" bIns="0" anchor="b"/>
          <a:lstStyle/>
          <a:p>
            <a:pPr algn="r"/>
            <a:fld id="{E5A3B800-C969-4A06-A96B-9B6686BF31D7}" type="slidenum">
              <a:rPr lang="fr-FR" sz="1400" b="0" strike="noStrike" spc="-1">
                <a:latin typeface="Times New Roman"/>
              </a:rPr>
              <a:t>‹#›</a:t>
            </a:fld>
            <a:endParaRPr lang="fr-FR" sz="1400" b="0" strike="noStrike" spc="-1">
              <a:latin typeface="Times New Roman"/>
            </a:endParaRPr>
          </a:p>
        </p:txBody>
      </p:sp>
    </p:spTree>
    <p:extLst>
      <p:ext uri="{BB962C8B-B14F-4D97-AF65-F5344CB8AC3E}">
        <p14:creationId xmlns:p14="http://schemas.microsoft.com/office/powerpoint/2010/main" val="20009522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p:nvPr>
        </p:nvSpPr>
        <p:spPr/>
        <p:txBody>
          <a:bodyPr/>
          <a:lstStyle/>
          <a:p>
            <a:pPr algn="r"/>
            <a:fld id="{E5A3B800-C969-4A06-A96B-9B6686BF31D7}" type="slidenum">
              <a:rPr lang="fr-FR" sz="1400" b="0" strike="noStrike" spc="-1" smtClean="0">
                <a:latin typeface="Times New Roman"/>
              </a:rPr>
              <a:t>2</a:t>
            </a:fld>
            <a:endParaRPr lang="fr-FR" sz="1400" b="0" strike="noStrike" spc="-1">
              <a:latin typeface="Times New Roman"/>
            </a:endParaRPr>
          </a:p>
        </p:txBody>
      </p:sp>
    </p:spTree>
    <p:extLst>
      <p:ext uri="{BB962C8B-B14F-4D97-AF65-F5344CB8AC3E}">
        <p14:creationId xmlns:p14="http://schemas.microsoft.com/office/powerpoint/2010/main" val="23202735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p:nvPr>
        </p:nvSpPr>
        <p:spPr/>
        <p:txBody>
          <a:bodyPr/>
          <a:lstStyle/>
          <a:p>
            <a:pPr algn="r"/>
            <a:fld id="{E5A3B800-C969-4A06-A96B-9B6686BF31D7}" type="slidenum">
              <a:rPr lang="fr-FR" sz="1400" b="0" strike="noStrike" spc="-1" smtClean="0">
                <a:latin typeface="Times New Roman"/>
              </a:rPr>
              <a:t>11</a:t>
            </a:fld>
            <a:endParaRPr lang="fr-FR" sz="1400" b="0" strike="noStrike" spc="-1">
              <a:latin typeface="Times New Roman"/>
            </a:endParaRPr>
          </a:p>
        </p:txBody>
      </p:sp>
    </p:spTree>
    <p:extLst>
      <p:ext uri="{BB962C8B-B14F-4D97-AF65-F5344CB8AC3E}">
        <p14:creationId xmlns:p14="http://schemas.microsoft.com/office/powerpoint/2010/main" val="17054818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p:nvPr>
        </p:nvSpPr>
        <p:spPr/>
        <p:txBody>
          <a:bodyPr/>
          <a:lstStyle/>
          <a:p>
            <a:pPr algn="r"/>
            <a:fld id="{E5A3B800-C969-4A06-A96B-9B6686BF31D7}" type="slidenum">
              <a:rPr lang="fr-FR" sz="1400" b="0" strike="noStrike" spc="-1" smtClean="0">
                <a:latin typeface="Times New Roman"/>
              </a:rPr>
              <a:t>12</a:t>
            </a:fld>
            <a:endParaRPr lang="fr-FR" sz="1400" b="0" strike="noStrike" spc="-1">
              <a:latin typeface="Times New Roman"/>
            </a:endParaRPr>
          </a:p>
        </p:txBody>
      </p:sp>
    </p:spTree>
    <p:extLst>
      <p:ext uri="{BB962C8B-B14F-4D97-AF65-F5344CB8AC3E}">
        <p14:creationId xmlns:p14="http://schemas.microsoft.com/office/powerpoint/2010/main" val="14592213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p:nvPr>
        </p:nvSpPr>
        <p:spPr/>
        <p:txBody>
          <a:bodyPr/>
          <a:lstStyle/>
          <a:p>
            <a:pPr algn="r"/>
            <a:fld id="{E5A3B800-C969-4A06-A96B-9B6686BF31D7}" type="slidenum">
              <a:rPr lang="fr-FR" sz="1400" b="0" strike="noStrike" spc="-1" smtClean="0">
                <a:latin typeface="Times New Roman"/>
              </a:rPr>
              <a:t>13</a:t>
            </a:fld>
            <a:endParaRPr lang="fr-FR" sz="1400" b="0" strike="noStrike" spc="-1">
              <a:latin typeface="Times New Roman"/>
            </a:endParaRPr>
          </a:p>
        </p:txBody>
      </p:sp>
    </p:spTree>
    <p:extLst>
      <p:ext uri="{BB962C8B-B14F-4D97-AF65-F5344CB8AC3E}">
        <p14:creationId xmlns:p14="http://schemas.microsoft.com/office/powerpoint/2010/main" val="26069484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p:nvPr>
        </p:nvSpPr>
        <p:spPr/>
        <p:txBody>
          <a:bodyPr/>
          <a:lstStyle/>
          <a:p>
            <a:pPr algn="r"/>
            <a:fld id="{E5A3B800-C969-4A06-A96B-9B6686BF31D7}" type="slidenum">
              <a:rPr lang="fr-FR" sz="1400" b="0" strike="noStrike" spc="-1" smtClean="0">
                <a:latin typeface="Times New Roman"/>
              </a:rPr>
              <a:t>14</a:t>
            </a:fld>
            <a:endParaRPr lang="fr-FR" sz="1400" b="0" strike="noStrike" spc="-1">
              <a:latin typeface="Times New Roman"/>
            </a:endParaRPr>
          </a:p>
        </p:txBody>
      </p:sp>
    </p:spTree>
    <p:extLst>
      <p:ext uri="{BB962C8B-B14F-4D97-AF65-F5344CB8AC3E}">
        <p14:creationId xmlns:p14="http://schemas.microsoft.com/office/powerpoint/2010/main" val="2220128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p:nvPr>
        </p:nvSpPr>
        <p:spPr/>
        <p:txBody>
          <a:bodyPr/>
          <a:lstStyle/>
          <a:p>
            <a:pPr algn="r"/>
            <a:fld id="{E5A3B800-C969-4A06-A96B-9B6686BF31D7}" type="slidenum">
              <a:rPr lang="fr-FR" sz="1400" b="0" strike="noStrike" spc="-1" smtClean="0">
                <a:latin typeface="Times New Roman"/>
              </a:rPr>
              <a:t>15</a:t>
            </a:fld>
            <a:endParaRPr lang="fr-FR" sz="1400" b="0" strike="noStrike" spc="-1">
              <a:latin typeface="Times New Roman"/>
            </a:endParaRPr>
          </a:p>
        </p:txBody>
      </p:sp>
    </p:spTree>
    <p:extLst>
      <p:ext uri="{BB962C8B-B14F-4D97-AF65-F5344CB8AC3E}">
        <p14:creationId xmlns:p14="http://schemas.microsoft.com/office/powerpoint/2010/main" val="18999133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i="0" kern="1200" dirty="0">
                <a:solidFill>
                  <a:schemeClr val="tx1"/>
                </a:solidFill>
                <a:effectLst/>
                <a:latin typeface="+mn-lt"/>
                <a:ea typeface="+mn-ea"/>
                <a:cs typeface="+mn-cs"/>
              </a:rPr>
              <a:t>Conclusion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0" i="0" kern="1200" dirty="0">
                <a:solidFill>
                  <a:schemeClr val="tx1"/>
                </a:solidFill>
                <a:effectLst/>
                <a:latin typeface="+mn-lt"/>
                <a:ea typeface="+mn-ea"/>
                <a:cs typeface="+mn-cs"/>
              </a:rPr>
              <a:t>En conclusion on voit que ces chiffres indiquent une attitude positive envers le partenariat.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0" i="0" kern="1200" dirty="0">
                <a:solidFill>
                  <a:schemeClr val="tx1"/>
                </a:solidFill>
                <a:effectLst/>
                <a:latin typeface="+mn-lt"/>
                <a:ea typeface="+mn-ea"/>
                <a:cs typeface="+mn-cs"/>
              </a:rPr>
              <a:t>Cependant, </a:t>
            </a:r>
            <a:r>
              <a:rPr lang="en-GB" sz="1200" b="0" i="0" u="none" strike="noStrike" kern="1200" baseline="0" dirty="0">
                <a:solidFill>
                  <a:schemeClr val="tx1"/>
                </a:solidFill>
                <a:latin typeface="+mn-lt"/>
                <a:ea typeface="+mn-ea"/>
                <a:cs typeface="+mn-cs"/>
              </a:rPr>
              <a:t>les </a:t>
            </a:r>
            <a:r>
              <a:rPr lang="fr-FR" sz="1200" b="0" i="0" u="none" strike="noStrike" kern="1200" baseline="0" noProof="0" dirty="0">
                <a:solidFill>
                  <a:schemeClr val="tx1"/>
                </a:solidFill>
                <a:latin typeface="+mn-lt"/>
                <a:ea typeface="+mn-ea"/>
                <a:cs typeface="+mn-cs"/>
              </a:rPr>
              <a:t>pratiques</a:t>
            </a:r>
            <a:r>
              <a:rPr lang="en-GB" sz="1200" b="0" i="0" u="none" strike="noStrike" kern="1200" baseline="0" dirty="0">
                <a:solidFill>
                  <a:schemeClr val="tx1"/>
                </a:solidFill>
                <a:latin typeface="+mn-lt"/>
                <a:ea typeface="+mn-ea"/>
                <a:cs typeface="+mn-cs"/>
              </a:rPr>
              <a:t> </a:t>
            </a:r>
            <a:r>
              <a:rPr lang="fr-FR" sz="1200" b="0" i="0" u="none" strike="noStrike" kern="1200" baseline="0" dirty="0">
                <a:solidFill>
                  <a:schemeClr val="tx1"/>
                </a:solidFill>
                <a:latin typeface="+mn-lt"/>
                <a:ea typeface="+mn-ea"/>
                <a:cs typeface="+mn-cs"/>
              </a:rPr>
              <a:t>et politiques d’approche patient partenaire de soins dans les hôpitaux de la Grande Région (GR) sont encore aujourd’hui mal connues/renseignées.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La </a:t>
            </a:r>
            <a:r>
              <a:rPr lang="fr-FR" sz="1200" b="0" i="0" u="none" strike="noStrike" kern="1200" baseline="0" dirty="0">
                <a:solidFill>
                  <a:schemeClr val="tx1"/>
                </a:solidFill>
                <a:latin typeface="+mn-lt"/>
                <a:ea typeface="+mn-ea"/>
                <a:cs typeface="+mn-cs"/>
              </a:rPr>
              <a:t>décision partagée avec le patient est déclarée pour être une priorité par la majorité des hôpitaux (75%), alors que seulement 5% des hôpitaux mobilisent des patients pour former les professionnels de santé.</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p:nvPr>
        </p:nvSpPr>
        <p:spPr/>
        <p:txBody>
          <a:bodyPr/>
          <a:lstStyle/>
          <a:p>
            <a:pPr algn="r"/>
            <a:fld id="{E5A3B800-C969-4A06-A96B-9B6686BF31D7}" type="slidenum">
              <a:rPr lang="fr-FR" sz="1400" b="0" strike="noStrike" spc="-1" smtClean="0">
                <a:latin typeface="Times New Roman"/>
              </a:rPr>
              <a:t>16</a:t>
            </a:fld>
            <a:endParaRPr lang="fr-FR" sz="1400" b="0" strike="noStrike" spc="-1">
              <a:latin typeface="Times New Roman"/>
            </a:endParaRPr>
          </a:p>
        </p:txBody>
      </p:sp>
    </p:spTree>
    <p:extLst>
      <p:ext uri="{BB962C8B-B14F-4D97-AF65-F5344CB8AC3E}">
        <p14:creationId xmlns:p14="http://schemas.microsoft.com/office/powerpoint/2010/main" val="15639795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p:nvPr>
        </p:nvSpPr>
        <p:spPr/>
        <p:txBody>
          <a:bodyPr/>
          <a:lstStyle/>
          <a:p>
            <a:pPr algn="r"/>
            <a:fld id="{E5A3B800-C969-4A06-A96B-9B6686BF31D7}" type="slidenum">
              <a:rPr lang="fr-FR" sz="1400" b="0" strike="noStrike" spc="-1" smtClean="0">
                <a:latin typeface="Times New Roman"/>
              </a:rPr>
              <a:t>17</a:t>
            </a:fld>
            <a:endParaRPr lang="fr-FR" sz="1400" b="0" strike="noStrike" spc="-1">
              <a:latin typeface="Times New Roman"/>
            </a:endParaRPr>
          </a:p>
        </p:txBody>
      </p:sp>
    </p:spTree>
    <p:extLst>
      <p:ext uri="{BB962C8B-B14F-4D97-AF65-F5344CB8AC3E}">
        <p14:creationId xmlns:p14="http://schemas.microsoft.com/office/powerpoint/2010/main" val="33573233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036638" y="814388"/>
            <a:ext cx="5341937" cy="4008437"/>
          </a:xfrm>
        </p:spPr>
      </p:sp>
      <p:sp>
        <p:nvSpPr>
          <p:cNvPr id="3" name="Espace réservé des commentaires 2"/>
          <p:cNvSpPr>
            <a:spLocks noGrp="1"/>
          </p:cNvSpPr>
          <p:nvPr>
            <p:ph type="body" idx="1"/>
          </p:nvPr>
        </p:nvSpPr>
        <p:spPr/>
        <p:txBody>
          <a:bodyPr/>
          <a:lstStyle/>
          <a:p>
            <a:r>
              <a:rPr lang="fr-FR" sz="1200" b="0" i="0" u="none" strike="noStrike" kern="1200" baseline="0" dirty="0">
                <a:solidFill>
                  <a:schemeClr val="tx1"/>
                </a:solidFill>
                <a:latin typeface="+mn-lt"/>
                <a:ea typeface="+mn-ea"/>
                <a:cs typeface="+mn-cs"/>
              </a:rPr>
              <a:t>(1) la nécessité de prendre le temps pour se connaître, échanger des informations, engager un dialogue et parvenir à un accord </a:t>
            </a:r>
          </a:p>
          <a:p>
            <a:r>
              <a:rPr lang="fr-FR" sz="1200" b="0" i="0" u="none" strike="noStrike" kern="1200" baseline="0" dirty="0">
                <a:solidFill>
                  <a:schemeClr val="tx1"/>
                </a:solidFill>
                <a:latin typeface="+mn-lt"/>
                <a:ea typeface="+mn-ea"/>
                <a:cs typeface="+mn-cs"/>
              </a:rPr>
              <a:t>(2) l’éducation des patients sur leur maladie et l’acquisition des connaissances et des compétences nécessaires pour les aider à devenir des partenaires actifs des soins  </a:t>
            </a:r>
          </a:p>
          <a:p>
            <a:r>
              <a:rPr lang="fr-FR" sz="1200" b="0" i="0" u="none" strike="noStrike" kern="1200" baseline="0" dirty="0">
                <a:solidFill>
                  <a:schemeClr val="tx1"/>
                </a:solidFill>
                <a:latin typeface="+mn-lt"/>
                <a:ea typeface="+mn-ea"/>
                <a:cs typeface="+mn-cs"/>
              </a:rPr>
              <a:t>(3) le partage d’informations et de connaissances (échange multidirectionnel) </a:t>
            </a:r>
          </a:p>
          <a:p>
            <a:r>
              <a:rPr lang="fr-FR" sz="1200" b="0" i="0" u="none" strike="noStrike" kern="1200" baseline="0" dirty="0">
                <a:solidFill>
                  <a:schemeClr val="tx1"/>
                </a:solidFill>
                <a:latin typeface="+mn-lt"/>
                <a:ea typeface="+mn-ea"/>
                <a:cs typeface="+mn-cs"/>
              </a:rPr>
              <a:t>(4) le partage du leadership, du pouvoir et des responsabilités </a:t>
            </a:r>
          </a:p>
          <a:p>
            <a:r>
              <a:rPr lang="fr-FR" sz="1200" b="0" i="0" u="none" strike="noStrike" kern="1200" baseline="0" dirty="0">
                <a:solidFill>
                  <a:schemeClr val="tx1"/>
                </a:solidFill>
                <a:latin typeface="+mn-lt"/>
                <a:ea typeface="+mn-ea"/>
                <a:cs typeface="+mn-cs"/>
              </a:rPr>
              <a:t>(5) la prise de décision partagée </a:t>
            </a:r>
          </a:p>
          <a:p>
            <a:r>
              <a:rPr lang="fr-FR" sz="1200" b="0" i="0" u="none" strike="noStrike" kern="1200" baseline="0" dirty="0">
                <a:solidFill>
                  <a:schemeClr val="tx1"/>
                </a:solidFill>
                <a:latin typeface="+mn-lt"/>
                <a:ea typeface="+mn-ea"/>
                <a:cs typeface="+mn-cs"/>
              </a:rPr>
              <a:t>(6) le partenariat (une relation réciproque caractérisée par la confiance, un dialogue ouvert, une prise en charge mutuelle, un accord sur les objectifs du traitement, un </a:t>
            </a:r>
            <a:r>
              <a:rPr lang="fr-FR" sz="1200" b="0" i="0" u="none" strike="noStrike" kern="1200" baseline="0" dirty="0" err="1">
                <a:solidFill>
                  <a:schemeClr val="tx1"/>
                </a:solidFill>
                <a:latin typeface="+mn-lt"/>
                <a:ea typeface="+mn-ea"/>
                <a:cs typeface="+mn-cs"/>
              </a:rPr>
              <a:t>co</a:t>
            </a:r>
            <a:r>
              <a:rPr lang="fr-FR" sz="1200" b="0" i="0" u="none" strike="noStrike" kern="1200" baseline="0" dirty="0">
                <a:solidFill>
                  <a:schemeClr val="tx1"/>
                </a:solidFill>
                <a:latin typeface="+mn-lt"/>
                <a:ea typeface="+mn-ea"/>
                <a:cs typeface="+mn-cs"/>
              </a:rPr>
              <a:t>-apprentissage, un engagement</a:t>
            </a:r>
          </a:p>
          <a:p>
            <a:r>
              <a:rPr lang="fr-FR" sz="1200" b="0" i="0" u="none" strike="noStrike" kern="1200" baseline="0" dirty="0">
                <a:solidFill>
                  <a:schemeClr val="tx1"/>
                </a:solidFill>
                <a:latin typeface="+mn-lt"/>
                <a:ea typeface="+mn-ea"/>
                <a:cs typeface="+mn-cs"/>
              </a:rPr>
              <a:t>mutuel actif, une compréhension mutuelle des rôles et des responsabilités </a:t>
            </a:r>
          </a:p>
          <a:p>
            <a:r>
              <a:rPr lang="fr-FR" sz="1200" b="0" i="0" u="none" strike="noStrike" kern="1200" baseline="0" dirty="0">
                <a:solidFill>
                  <a:schemeClr val="tx1"/>
                </a:solidFill>
                <a:latin typeface="+mn-lt"/>
                <a:ea typeface="+mn-ea"/>
                <a:cs typeface="+mn-cs"/>
              </a:rPr>
              <a:t>(7) l’implication de l’environnement familial et social. </a:t>
            </a:r>
            <a:endParaRPr lang="fr-BE" dirty="0"/>
          </a:p>
        </p:txBody>
      </p:sp>
      <p:sp>
        <p:nvSpPr>
          <p:cNvPr id="4" name="Espace réservé du numéro de diapositive 3"/>
          <p:cNvSpPr>
            <a:spLocks noGrp="1"/>
          </p:cNvSpPr>
          <p:nvPr>
            <p:ph type="sldNum" idx="10"/>
          </p:nvPr>
        </p:nvSpPr>
        <p:spPr/>
        <p:txBody>
          <a:bodyPr/>
          <a:lstStyle/>
          <a:p>
            <a:pPr algn="r"/>
            <a:fld id="{E5A3B800-C969-4A06-A96B-9B6686BF31D7}" type="slidenum">
              <a:rPr lang="fr-FR" sz="1400" b="0" strike="noStrike" spc="-1" smtClean="0">
                <a:latin typeface="Times New Roman"/>
              </a:rPr>
              <a:t>18</a:t>
            </a:fld>
            <a:endParaRPr lang="fr-FR" sz="1400" b="0" strike="noStrike" spc="-1">
              <a:latin typeface="Times New Roman"/>
            </a:endParaRPr>
          </a:p>
        </p:txBody>
      </p:sp>
    </p:spTree>
    <p:extLst>
      <p:ext uri="{BB962C8B-B14F-4D97-AF65-F5344CB8AC3E}">
        <p14:creationId xmlns:p14="http://schemas.microsoft.com/office/powerpoint/2010/main" val="3768883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p:nvPr>
        </p:nvSpPr>
        <p:spPr/>
        <p:txBody>
          <a:bodyPr/>
          <a:lstStyle/>
          <a:p>
            <a:pPr algn="r"/>
            <a:fld id="{E5A3B800-C969-4A06-A96B-9B6686BF31D7}" type="slidenum">
              <a:rPr lang="fr-FR" sz="1400" b="0" strike="noStrike" spc="-1" smtClean="0">
                <a:latin typeface="Times New Roman"/>
              </a:rPr>
              <a:t>19</a:t>
            </a:fld>
            <a:endParaRPr lang="fr-FR" sz="1400" b="0" strike="noStrike" spc="-1">
              <a:latin typeface="Times New Roman"/>
            </a:endParaRPr>
          </a:p>
        </p:txBody>
      </p:sp>
    </p:spTree>
    <p:extLst>
      <p:ext uri="{BB962C8B-B14F-4D97-AF65-F5344CB8AC3E}">
        <p14:creationId xmlns:p14="http://schemas.microsoft.com/office/powerpoint/2010/main" val="356074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p:nvPr>
        </p:nvSpPr>
        <p:spPr/>
        <p:txBody>
          <a:bodyPr/>
          <a:lstStyle/>
          <a:p>
            <a:pPr algn="r"/>
            <a:fld id="{E5A3B800-C969-4A06-A96B-9B6686BF31D7}" type="slidenum">
              <a:rPr lang="fr-FR" sz="1400" b="0" strike="noStrike" spc="-1" smtClean="0">
                <a:latin typeface="Times New Roman"/>
              </a:rPr>
              <a:t>20</a:t>
            </a:fld>
            <a:endParaRPr lang="fr-FR" sz="1400" b="0" strike="noStrike" spc="-1">
              <a:latin typeface="Times New Roman"/>
            </a:endParaRPr>
          </a:p>
        </p:txBody>
      </p:sp>
    </p:spTree>
    <p:extLst>
      <p:ext uri="{BB962C8B-B14F-4D97-AF65-F5344CB8AC3E}">
        <p14:creationId xmlns:p14="http://schemas.microsoft.com/office/powerpoint/2010/main" val="2266060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C’est un projet très ambitieux faire avec une grande participation dans la GR</a:t>
            </a:r>
          </a:p>
          <a:p>
            <a:endParaRPr lang="fr-CH" dirty="0"/>
          </a:p>
          <a:p>
            <a:r>
              <a:rPr lang="fr-CH" dirty="0"/>
              <a:t>Les analyses finales des donnes continues en ce moment.</a:t>
            </a:r>
            <a:endParaRPr lang="en-GB" dirty="0"/>
          </a:p>
        </p:txBody>
      </p:sp>
      <p:sp>
        <p:nvSpPr>
          <p:cNvPr id="4" name="Slide Number Placeholder 3"/>
          <p:cNvSpPr>
            <a:spLocks noGrp="1"/>
          </p:cNvSpPr>
          <p:nvPr>
            <p:ph type="sldNum"/>
          </p:nvPr>
        </p:nvSpPr>
        <p:spPr/>
        <p:txBody>
          <a:bodyPr/>
          <a:lstStyle/>
          <a:p>
            <a:pPr algn="r"/>
            <a:fld id="{E5A3B800-C969-4A06-A96B-9B6686BF31D7}" type="slidenum">
              <a:rPr lang="fr-FR" sz="1400" b="0" strike="noStrike" spc="-1" smtClean="0">
                <a:latin typeface="Times New Roman"/>
              </a:rPr>
              <a:t>3</a:t>
            </a:fld>
            <a:endParaRPr lang="fr-FR" sz="1400" b="0" strike="noStrike" spc="-1">
              <a:latin typeface="Times New Roman"/>
            </a:endParaRPr>
          </a:p>
        </p:txBody>
      </p:sp>
    </p:spTree>
    <p:extLst>
      <p:ext uri="{BB962C8B-B14F-4D97-AF65-F5344CB8AC3E}">
        <p14:creationId xmlns:p14="http://schemas.microsoft.com/office/powerpoint/2010/main" val="9773045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p:nvPr>
        </p:nvSpPr>
        <p:spPr/>
        <p:txBody>
          <a:bodyPr/>
          <a:lstStyle/>
          <a:p>
            <a:pPr algn="r"/>
            <a:fld id="{E5A3B800-C969-4A06-A96B-9B6686BF31D7}" type="slidenum">
              <a:rPr lang="fr-FR" sz="1400" b="0" strike="noStrike" spc="-1" smtClean="0">
                <a:latin typeface="Times New Roman"/>
              </a:rPr>
              <a:t>21</a:t>
            </a:fld>
            <a:endParaRPr lang="fr-FR" sz="1400" b="0" strike="noStrike" spc="-1">
              <a:latin typeface="Times New Roman"/>
            </a:endParaRPr>
          </a:p>
        </p:txBody>
      </p:sp>
    </p:spTree>
    <p:extLst>
      <p:ext uri="{BB962C8B-B14F-4D97-AF65-F5344CB8AC3E}">
        <p14:creationId xmlns:p14="http://schemas.microsoft.com/office/powerpoint/2010/main" val="27845821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p:nvPr>
        </p:nvSpPr>
        <p:spPr/>
        <p:txBody>
          <a:bodyPr/>
          <a:lstStyle/>
          <a:p>
            <a:pPr algn="r"/>
            <a:fld id="{E5A3B800-C969-4A06-A96B-9B6686BF31D7}" type="slidenum">
              <a:rPr lang="fr-FR" sz="1400" b="0" strike="noStrike" spc="-1" smtClean="0">
                <a:latin typeface="Times New Roman"/>
              </a:rPr>
              <a:t>22</a:t>
            </a:fld>
            <a:endParaRPr lang="fr-FR" sz="1400" b="0" strike="noStrike" spc="-1">
              <a:latin typeface="Times New Roman"/>
            </a:endParaRPr>
          </a:p>
        </p:txBody>
      </p:sp>
    </p:spTree>
    <p:extLst>
      <p:ext uri="{BB962C8B-B14F-4D97-AF65-F5344CB8AC3E}">
        <p14:creationId xmlns:p14="http://schemas.microsoft.com/office/powerpoint/2010/main" val="13164169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2000" b="0" i="0" u="none" strike="noStrike" kern="1200" baseline="0" dirty="0">
                <a:solidFill>
                  <a:schemeClr val="tx1"/>
                </a:solidFill>
                <a:latin typeface="+mn-lt"/>
                <a:ea typeface="+mn-ea"/>
                <a:cs typeface="+mn-cs"/>
              </a:rPr>
              <a:t>l’engagement des patients dans le système de soins est de plus en plus considéré comme un levier pour l’amélioration générale de la santé des populations ainsi que la qualité des soins. </a:t>
            </a:r>
          </a:p>
          <a:p>
            <a:endParaRPr lang="fr-FR" sz="2000" b="0" i="0" u="none" strike="noStrike" kern="1200" spc="-1" baseline="0" dirty="0">
              <a:solidFill>
                <a:schemeClr val="tx1"/>
              </a:solidFill>
              <a:latin typeface="+mn-lt"/>
              <a:ea typeface="+mn-ea"/>
              <a:cs typeface="+mn-cs"/>
            </a:endParaRPr>
          </a:p>
          <a:p>
            <a:r>
              <a:rPr lang="en-GB" sz="2000" b="1" i="0" u="none" strike="noStrike" kern="1200" baseline="0" dirty="0" err="1">
                <a:solidFill>
                  <a:schemeClr val="tx1"/>
                </a:solidFill>
                <a:latin typeface="+mn-lt"/>
                <a:ea typeface="+mn-ea"/>
                <a:cs typeface="+mn-cs"/>
              </a:rPr>
              <a:t>Partenariat</a:t>
            </a:r>
            <a:r>
              <a:rPr lang="en-GB" sz="2000" b="1" i="0" u="none" strike="noStrike" kern="1200" baseline="0" dirty="0">
                <a:solidFill>
                  <a:schemeClr val="tx1"/>
                </a:solidFill>
                <a:latin typeface="+mn-lt"/>
                <a:ea typeface="+mn-ea"/>
                <a:cs typeface="+mn-cs"/>
              </a:rPr>
              <a:t>: </a:t>
            </a:r>
            <a:r>
              <a:rPr lang="fr-FR" sz="2000" b="0" strike="noStrike" spc="-1" dirty="0">
                <a:solidFill>
                  <a:srgbClr val="000000"/>
                </a:solidFill>
                <a:latin typeface="+mn-lt"/>
                <a:ea typeface="+mn-ea"/>
              </a:rPr>
              <a:t>partenariat va plus lois d’une approche centre sur le patient parce que c’est l´</a:t>
            </a:r>
            <a:r>
              <a:rPr lang="en-GB" sz="2000" b="0" i="0" u="none" strike="noStrike" kern="1200" baseline="0" dirty="0">
                <a:solidFill>
                  <a:schemeClr val="tx1"/>
                </a:solidFill>
                <a:latin typeface="+mn-lt"/>
                <a:ea typeface="+mn-ea"/>
                <a:cs typeface="+mn-cs"/>
              </a:rPr>
              <a:t>implication </a:t>
            </a:r>
            <a:r>
              <a:rPr lang="fr-FR" sz="2000" b="0" i="0" u="none" strike="noStrike" kern="1200" baseline="0" dirty="0">
                <a:solidFill>
                  <a:schemeClr val="tx1"/>
                </a:solidFill>
                <a:latin typeface="+mn-lt"/>
                <a:ea typeface="+mn-ea"/>
                <a:cs typeface="+mn-cs"/>
              </a:rPr>
              <a:t>et la prise de décision des patients dans leur processus de soins en leur permettant de développer des compétences et en les impliquant dans l’amélioration en continu de la qualité de soins et des services.</a:t>
            </a:r>
            <a:endParaRPr lang="fr-FR" sz="3600" b="0" i="1" strike="noStrike" spc="-1" dirty="0">
              <a:solidFill>
                <a:schemeClr val="accent3">
                  <a:lumMod val="75000"/>
                </a:schemeClr>
              </a:solidFill>
              <a:latin typeface="+mn-lt"/>
            </a:endParaRPr>
          </a:p>
          <a:p>
            <a:pPr marL="216000" indent="-216000">
              <a:lnSpc>
                <a:spcPct val="100000"/>
              </a:lnSpc>
            </a:pPr>
            <a:endParaRPr lang="fr-FR" sz="3600" b="0" i="1" strike="noStrike" spc="-1" dirty="0">
              <a:solidFill>
                <a:schemeClr val="accent3">
                  <a:lumMod val="75000"/>
                </a:schemeClr>
              </a:solidFill>
              <a:latin typeface="+mn-lt"/>
            </a:endParaRPr>
          </a:p>
          <a:p>
            <a:pPr marL="216000" marR="0" lvl="0" indent="-216000" algn="l" defTabSz="914400" rtl="0" eaLnBrk="1" fontAlgn="auto" latinLnBrk="0" hangingPunct="1">
              <a:lnSpc>
                <a:spcPct val="100000"/>
              </a:lnSpc>
              <a:spcBef>
                <a:spcPts val="0"/>
              </a:spcBef>
              <a:spcAft>
                <a:spcPts val="0"/>
              </a:spcAft>
              <a:buClrTx/>
              <a:buSzTx/>
              <a:buFontTx/>
              <a:buNone/>
              <a:tabLst/>
              <a:defRPr/>
            </a:pPr>
            <a:r>
              <a:rPr lang="fr-FR" sz="2000" b="0" i="1" strike="noStrike" spc="-1" dirty="0">
                <a:solidFill>
                  <a:schemeClr val="accent3">
                    <a:lumMod val="75000"/>
                  </a:schemeClr>
                </a:solidFill>
                <a:latin typeface="+mn-lt"/>
              </a:rPr>
              <a:t>On assiste à un </a:t>
            </a:r>
            <a:r>
              <a:rPr lang="fr-FR" sz="1600" b="0" i="1" strike="noStrike" spc="-1" dirty="0">
                <a:solidFill>
                  <a:schemeClr val="accent3">
                    <a:lumMod val="75000"/>
                  </a:schemeClr>
                </a:solidFill>
                <a:latin typeface="+mn-lt"/>
              </a:rPr>
              <a:t>changement</a:t>
            </a:r>
            <a:r>
              <a:rPr lang="fr-FR" sz="2000" b="0" i="1" strike="noStrike" spc="-1" dirty="0">
                <a:solidFill>
                  <a:schemeClr val="accent3">
                    <a:lumMod val="75000"/>
                  </a:schemeClr>
                </a:solidFill>
                <a:latin typeface="+mn-lt"/>
              </a:rPr>
              <a:t> de positionnement / paradigme – L’évolution du rôle du patient –  </a:t>
            </a:r>
            <a:r>
              <a:rPr lang="fr-FR" sz="2000" b="0" i="1" kern="1200" dirty="0">
                <a:solidFill>
                  <a:schemeClr val="accent3">
                    <a:lumMod val="75000"/>
                  </a:schemeClr>
                </a:solidFill>
                <a:effectLst/>
                <a:latin typeface="+mn-lt"/>
                <a:ea typeface="+mn-ea"/>
                <a:cs typeface="+mn-cs"/>
              </a:rPr>
              <a:t>près du patient. On se retrouve donc avec un réseau interconnecté par opposition à plusieurs réseaux linéaires.</a:t>
            </a:r>
            <a:endParaRPr lang="fr-FR" sz="2000" b="0" strike="noStrike" spc="-1" dirty="0">
              <a:solidFill>
                <a:srgbClr val="000000"/>
              </a:solidFill>
              <a:latin typeface="+mn-lt"/>
              <a:ea typeface="+mn-ea"/>
            </a:endParaRPr>
          </a:p>
        </p:txBody>
      </p:sp>
      <p:sp>
        <p:nvSpPr>
          <p:cNvPr id="4" name="Slide Number Placeholder 3"/>
          <p:cNvSpPr>
            <a:spLocks noGrp="1"/>
          </p:cNvSpPr>
          <p:nvPr>
            <p:ph type="sldNum"/>
          </p:nvPr>
        </p:nvSpPr>
        <p:spPr/>
        <p:txBody>
          <a:bodyPr/>
          <a:lstStyle/>
          <a:p>
            <a:pPr algn="r"/>
            <a:fld id="{E5A3B800-C969-4A06-A96B-9B6686BF31D7}" type="slidenum">
              <a:rPr lang="fr-FR" sz="1400" b="0" strike="noStrike" spc="-1" smtClean="0">
                <a:latin typeface="Times New Roman"/>
              </a:rPr>
              <a:t>4</a:t>
            </a:fld>
            <a:endParaRPr lang="fr-FR" sz="1400" b="0" strike="noStrike" spc="-1">
              <a:latin typeface="Times New Roman"/>
            </a:endParaRPr>
          </a:p>
        </p:txBody>
      </p:sp>
    </p:spTree>
    <p:extLst>
      <p:ext uri="{BB962C8B-B14F-4D97-AF65-F5344CB8AC3E}">
        <p14:creationId xmlns:p14="http://schemas.microsoft.com/office/powerpoint/2010/main" val="2346696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p:nvPr>
        </p:nvSpPr>
        <p:spPr/>
        <p:txBody>
          <a:bodyPr/>
          <a:lstStyle/>
          <a:p>
            <a:pPr algn="r"/>
            <a:fld id="{E5A3B800-C969-4A06-A96B-9B6686BF31D7}" type="slidenum">
              <a:rPr lang="fr-FR" sz="1400" b="0" strike="noStrike" spc="-1" smtClean="0">
                <a:latin typeface="Times New Roman"/>
              </a:rPr>
              <a:t>5</a:t>
            </a:fld>
            <a:endParaRPr lang="fr-FR" sz="1400" b="0" strike="noStrike" spc="-1">
              <a:latin typeface="Times New Roman"/>
            </a:endParaRPr>
          </a:p>
        </p:txBody>
      </p:sp>
    </p:spTree>
    <p:extLst>
      <p:ext uri="{BB962C8B-B14F-4D97-AF65-F5344CB8AC3E}">
        <p14:creationId xmlns:p14="http://schemas.microsoft.com/office/powerpoint/2010/main" val="31781210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p:nvPr>
        </p:nvSpPr>
        <p:spPr/>
        <p:txBody>
          <a:bodyPr/>
          <a:lstStyle/>
          <a:p>
            <a:pPr algn="r"/>
            <a:fld id="{E5A3B800-C969-4A06-A96B-9B6686BF31D7}" type="slidenum">
              <a:rPr lang="fr-FR" sz="1400" b="0" strike="noStrike" spc="-1" smtClean="0">
                <a:latin typeface="Times New Roman"/>
              </a:rPr>
              <a:t>6</a:t>
            </a:fld>
            <a:endParaRPr lang="fr-FR" sz="1400" b="0" strike="noStrike" spc="-1">
              <a:latin typeface="Times New Roman"/>
            </a:endParaRPr>
          </a:p>
        </p:txBody>
      </p:sp>
    </p:spTree>
    <p:extLst>
      <p:ext uri="{BB962C8B-B14F-4D97-AF65-F5344CB8AC3E}">
        <p14:creationId xmlns:p14="http://schemas.microsoft.com/office/powerpoint/2010/main" val="41998342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Dossier de soins partagé (DSP) – </a:t>
            </a:r>
            <a:r>
              <a:rPr lang="fr-CH" dirty="0" err="1"/>
              <a:t>Personal</a:t>
            </a:r>
            <a:r>
              <a:rPr lang="fr-CH" dirty="0"/>
              <a:t> </a:t>
            </a:r>
            <a:r>
              <a:rPr lang="fr-CH" dirty="0" err="1"/>
              <a:t>health</a:t>
            </a:r>
            <a:r>
              <a:rPr lang="fr-CH" dirty="0"/>
              <a:t> records (PHR)</a:t>
            </a:r>
            <a:endParaRPr lang="en-GB" dirty="0"/>
          </a:p>
        </p:txBody>
      </p:sp>
      <p:sp>
        <p:nvSpPr>
          <p:cNvPr id="4" name="Slide Number Placeholder 3"/>
          <p:cNvSpPr>
            <a:spLocks noGrp="1"/>
          </p:cNvSpPr>
          <p:nvPr>
            <p:ph type="sldNum"/>
          </p:nvPr>
        </p:nvSpPr>
        <p:spPr/>
        <p:txBody>
          <a:bodyPr/>
          <a:lstStyle/>
          <a:p>
            <a:pPr algn="r"/>
            <a:fld id="{E5A3B800-C969-4A06-A96B-9B6686BF31D7}" type="slidenum">
              <a:rPr lang="fr-FR" sz="1400" b="0" strike="noStrike" spc="-1" smtClean="0">
                <a:latin typeface="Times New Roman"/>
              </a:rPr>
              <a:t>7</a:t>
            </a:fld>
            <a:endParaRPr lang="fr-FR" sz="1400" b="0" strike="noStrike" spc="-1">
              <a:latin typeface="Times New Roman"/>
            </a:endParaRPr>
          </a:p>
        </p:txBody>
      </p:sp>
    </p:spTree>
    <p:extLst>
      <p:ext uri="{BB962C8B-B14F-4D97-AF65-F5344CB8AC3E}">
        <p14:creationId xmlns:p14="http://schemas.microsoft.com/office/powerpoint/2010/main" val="41926444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None/>
            </a:pPr>
            <a:r>
              <a:rPr lang="fr-FR" sz="1200" b="1" dirty="0">
                <a:latin typeface="Calibri" panose="020F0502020204030204" pitchFamily="34" charset="0"/>
                <a:ea typeface="Verdana" panose="020B0604030504040204" pitchFamily="34" charset="0"/>
                <a:cs typeface="Calibri" panose="020F0502020204030204" pitchFamily="34" charset="0"/>
              </a:rPr>
              <a:t>Notre </a:t>
            </a:r>
            <a:r>
              <a:rPr lang="fr-FR" sz="1200" b="1" dirty="0" err="1">
                <a:latin typeface="Calibri" panose="020F0502020204030204" pitchFamily="34" charset="0"/>
                <a:ea typeface="Verdana" panose="020B0604030504040204" pitchFamily="34" charset="0"/>
                <a:cs typeface="Calibri" panose="020F0502020204030204" pitchFamily="34" charset="0"/>
              </a:rPr>
              <a:t>project</a:t>
            </a:r>
            <a:r>
              <a:rPr lang="fr-FR" sz="1200" b="1" dirty="0">
                <a:latin typeface="Calibri" panose="020F0502020204030204" pitchFamily="34" charset="0"/>
                <a:ea typeface="Verdana" panose="020B0604030504040204" pitchFamily="34" charset="0"/>
                <a:cs typeface="Calibri" panose="020F0502020204030204" pitchFamily="34" charset="0"/>
              </a:rPr>
              <a:t> a permis </a:t>
            </a:r>
            <a:r>
              <a:rPr lang="fr-FR" sz="1200" dirty="0">
                <a:latin typeface="Calibri" panose="020F0502020204030204" pitchFamily="34" charset="0"/>
                <a:ea typeface="Verdana" panose="020B0604030504040204" pitchFamily="34" charset="0"/>
                <a:cs typeface="Calibri" panose="020F0502020204030204" pitchFamily="34" charset="0"/>
              </a:rPr>
              <a:t>d’observer une volonté affichée d’évoluer vers davantage </a:t>
            </a:r>
            <a:r>
              <a:rPr lang="fr-FR" sz="1200" b="1" dirty="0">
                <a:latin typeface="Calibri" panose="020F0502020204030204" pitchFamily="34" charset="0"/>
                <a:ea typeface="Verdana" panose="020B0604030504040204" pitchFamily="34" charset="0"/>
                <a:cs typeface="Calibri" panose="020F0502020204030204" pitchFamily="34" charset="0"/>
              </a:rPr>
              <a:t>d’engagement du patient dans la relation de soin et dans les structures de soins de santé. </a:t>
            </a:r>
          </a:p>
          <a:p>
            <a:pPr algn="l">
              <a:spcBef>
                <a:spcPts val="0"/>
              </a:spcBef>
            </a:pPr>
            <a:endParaRPr lang="fr-FR" sz="1200" dirty="0">
              <a:latin typeface="Calibri" panose="020F0502020204030204" pitchFamily="34" charset="0"/>
              <a:ea typeface="Verdana" panose="020B0604030504040204" pitchFamily="34" charset="0"/>
              <a:cs typeface="Calibri" panose="020F0502020204030204" pitchFamily="34" charset="0"/>
            </a:endParaRPr>
          </a:p>
          <a:p>
            <a:pPr marL="0" indent="0" algn="l">
              <a:buNone/>
            </a:pPr>
            <a:r>
              <a:rPr lang="fr-FR" sz="1200" dirty="0">
                <a:latin typeface="Calibri" panose="020F0502020204030204" pitchFamily="34" charset="0"/>
                <a:ea typeface="Verdana" panose="020B0604030504040204" pitchFamily="34" charset="0"/>
                <a:cs typeface="Calibri" panose="020F0502020204030204" pitchFamily="34" charset="0"/>
              </a:rPr>
              <a:t>Le développement doit s’appuyer sur les initiatives existantes: en ce sens le projet INTERREG est une façon de promouvoir les échanges de bonnes pratiques au service de cet engagement du patient.</a:t>
            </a:r>
          </a:p>
          <a:p>
            <a:pPr algn="l"/>
            <a:endParaRPr lang="en-GB" dirty="0"/>
          </a:p>
        </p:txBody>
      </p:sp>
      <p:sp>
        <p:nvSpPr>
          <p:cNvPr id="4" name="Slide Number Placeholder 3"/>
          <p:cNvSpPr>
            <a:spLocks noGrp="1"/>
          </p:cNvSpPr>
          <p:nvPr>
            <p:ph type="sldNum"/>
          </p:nvPr>
        </p:nvSpPr>
        <p:spPr/>
        <p:txBody>
          <a:bodyPr/>
          <a:lstStyle/>
          <a:p>
            <a:pPr algn="r"/>
            <a:fld id="{E5A3B800-C969-4A06-A96B-9B6686BF31D7}" type="slidenum">
              <a:rPr lang="fr-FR" sz="1400" b="0" strike="noStrike" spc="-1" smtClean="0">
                <a:latin typeface="Times New Roman"/>
              </a:rPr>
              <a:t>8</a:t>
            </a:fld>
            <a:endParaRPr lang="fr-FR" sz="1400" b="0" strike="noStrike" spc="-1">
              <a:latin typeface="Times New Roman"/>
            </a:endParaRPr>
          </a:p>
        </p:txBody>
      </p:sp>
    </p:spTree>
    <p:extLst>
      <p:ext uri="{BB962C8B-B14F-4D97-AF65-F5344CB8AC3E}">
        <p14:creationId xmlns:p14="http://schemas.microsoft.com/office/powerpoint/2010/main" val="42808368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altLang="en-US" sz="1200" kern="1200" dirty="0">
                <a:solidFill>
                  <a:srgbClr val="0C80A1"/>
                </a:solidFill>
                <a:latin typeface="Calibri" panose="020F0502020204030204" pitchFamily="34" charset="0"/>
                <a:ea typeface="+mn-ea"/>
                <a:cs typeface="Calibri" panose="020F0502020204030204" pitchFamily="34" charset="0"/>
              </a:rPr>
              <a:t>Réformer et approfondir, à la lueur de la notion de partenariat, les législations relatives aux droits des patients et à l’exercice de la pratique professionnelle en santé</a:t>
            </a:r>
          </a:p>
        </p:txBody>
      </p:sp>
      <p:sp>
        <p:nvSpPr>
          <p:cNvPr id="4" name="Slide Number Placeholder 3"/>
          <p:cNvSpPr>
            <a:spLocks noGrp="1"/>
          </p:cNvSpPr>
          <p:nvPr>
            <p:ph type="sldNum"/>
          </p:nvPr>
        </p:nvSpPr>
        <p:spPr/>
        <p:txBody>
          <a:bodyPr/>
          <a:lstStyle/>
          <a:p>
            <a:pPr algn="r"/>
            <a:fld id="{E5A3B800-C969-4A06-A96B-9B6686BF31D7}" type="slidenum">
              <a:rPr lang="fr-FR" sz="1400" b="0" strike="noStrike" spc="-1" smtClean="0">
                <a:latin typeface="Times New Roman"/>
              </a:rPr>
              <a:t>9</a:t>
            </a:fld>
            <a:endParaRPr lang="fr-FR" sz="1400" b="0" strike="noStrike" spc="-1">
              <a:latin typeface="Times New Roman"/>
            </a:endParaRPr>
          </a:p>
        </p:txBody>
      </p:sp>
    </p:spTree>
    <p:extLst>
      <p:ext uri="{BB962C8B-B14F-4D97-AF65-F5344CB8AC3E}">
        <p14:creationId xmlns:p14="http://schemas.microsoft.com/office/powerpoint/2010/main" val="29219197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Donner des exemples des institutions </a:t>
            </a:r>
            <a:r>
              <a:rPr lang="fr-CH" dirty="0" err="1"/>
              <a:t>e.g</a:t>
            </a:r>
            <a:r>
              <a:rPr lang="fr-CH" dirty="0"/>
              <a:t> associations des patients par spécialité, maladie, </a:t>
            </a:r>
            <a:endParaRPr lang="en-GB" dirty="0"/>
          </a:p>
        </p:txBody>
      </p:sp>
      <p:sp>
        <p:nvSpPr>
          <p:cNvPr id="4" name="Slide Number Placeholder 3"/>
          <p:cNvSpPr>
            <a:spLocks noGrp="1"/>
          </p:cNvSpPr>
          <p:nvPr>
            <p:ph type="sldNum"/>
          </p:nvPr>
        </p:nvSpPr>
        <p:spPr/>
        <p:txBody>
          <a:bodyPr/>
          <a:lstStyle/>
          <a:p>
            <a:pPr algn="r"/>
            <a:fld id="{E5A3B800-C969-4A06-A96B-9B6686BF31D7}" type="slidenum">
              <a:rPr lang="fr-FR" sz="1400" b="0" strike="noStrike" spc="-1" smtClean="0">
                <a:latin typeface="Times New Roman"/>
              </a:rPr>
              <a:t>10</a:t>
            </a:fld>
            <a:endParaRPr lang="fr-FR" sz="1400" b="0" strike="noStrike" spc="-1">
              <a:latin typeface="Times New Roman"/>
            </a:endParaRPr>
          </a:p>
        </p:txBody>
      </p:sp>
    </p:spTree>
    <p:extLst>
      <p:ext uri="{BB962C8B-B14F-4D97-AF65-F5344CB8AC3E}">
        <p14:creationId xmlns:p14="http://schemas.microsoft.com/office/powerpoint/2010/main" val="9697987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893880" y="519120"/>
            <a:ext cx="11216880" cy="1885680"/>
          </a:xfrm>
          <a:prstGeom prst="rect">
            <a:avLst/>
          </a:prstGeom>
        </p:spPr>
        <p:txBody>
          <a:bodyPr lIns="0" tIns="0" rIns="0" bIns="0" anchor="ctr"/>
          <a:lstStyle/>
          <a:p>
            <a:pPr algn="ctr"/>
            <a:endParaRPr lang="fr-FR" sz="2400" b="0" strike="noStrike" spc="-1">
              <a:solidFill>
                <a:srgbClr val="000000"/>
              </a:solidFill>
              <a:latin typeface="Helvetica Neue"/>
            </a:endParaRPr>
          </a:p>
        </p:txBody>
      </p:sp>
      <p:sp>
        <p:nvSpPr>
          <p:cNvPr id="27" name="PlaceHolder 2"/>
          <p:cNvSpPr>
            <a:spLocks noGrp="1"/>
          </p:cNvSpPr>
          <p:nvPr>
            <p:ph type="body"/>
          </p:nvPr>
        </p:nvSpPr>
        <p:spPr>
          <a:xfrm>
            <a:off x="893880" y="2597040"/>
            <a:ext cx="1121688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28" name="PlaceHolder 3"/>
          <p:cNvSpPr>
            <a:spLocks noGrp="1"/>
          </p:cNvSpPr>
          <p:nvPr>
            <p:ph type="body"/>
          </p:nvPr>
        </p:nvSpPr>
        <p:spPr>
          <a:xfrm>
            <a:off x="893880" y="5829120"/>
            <a:ext cx="11216880" cy="295128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893880" y="519120"/>
            <a:ext cx="11216880" cy="1885680"/>
          </a:xfrm>
          <a:prstGeom prst="rect">
            <a:avLst/>
          </a:prstGeom>
        </p:spPr>
        <p:txBody>
          <a:bodyPr lIns="0" tIns="0" rIns="0" bIns="0" anchor="ctr"/>
          <a:lstStyle/>
          <a:p>
            <a:pPr algn="ctr"/>
            <a:endParaRPr lang="fr-FR" sz="2400" b="0" strike="noStrike" spc="-1">
              <a:solidFill>
                <a:srgbClr val="000000"/>
              </a:solidFill>
              <a:latin typeface="Helvetica Neue"/>
            </a:endParaRPr>
          </a:p>
        </p:txBody>
      </p:sp>
      <p:sp>
        <p:nvSpPr>
          <p:cNvPr id="30" name="PlaceHolder 2"/>
          <p:cNvSpPr>
            <a:spLocks noGrp="1"/>
          </p:cNvSpPr>
          <p:nvPr>
            <p:ph type="body"/>
          </p:nvPr>
        </p:nvSpPr>
        <p:spPr>
          <a:xfrm>
            <a:off x="893880" y="2597040"/>
            <a:ext cx="547380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31" name="PlaceHolder 3"/>
          <p:cNvSpPr>
            <a:spLocks noGrp="1"/>
          </p:cNvSpPr>
          <p:nvPr>
            <p:ph type="body"/>
          </p:nvPr>
        </p:nvSpPr>
        <p:spPr>
          <a:xfrm>
            <a:off x="6641640" y="2597040"/>
            <a:ext cx="547380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32" name="PlaceHolder 4"/>
          <p:cNvSpPr>
            <a:spLocks noGrp="1"/>
          </p:cNvSpPr>
          <p:nvPr>
            <p:ph type="body"/>
          </p:nvPr>
        </p:nvSpPr>
        <p:spPr>
          <a:xfrm>
            <a:off x="6641640" y="5829120"/>
            <a:ext cx="547380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33" name="PlaceHolder 5"/>
          <p:cNvSpPr>
            <a:spLocks noGrp="1"/>
          </p:cNvSpPr>
          <p:nvPr>
            <p:ph type="body"/>
          </p:nvPr>
        </p:nvSpPr>
        <p:spPr>
          <a:xfrm>
            <a:off x="893880" y="5829120"/>
            <a:ext cx="5473800" cy="295128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893880" y="519120"/>
            <a:ext cx="11216880" cy="1885680"/>
          </a:xfrm>
          <a:prstGeom prst="rect">
            <a:avLst/>
          </a:prstGeom>
        </p:spPr>
        <p:txBody>
          <a:bodyPr lIns="0" tIns="0" rIns="0" bIns="0" anchor="ctr"/>
          <a:lstStyle/>
          <a:p>
            <a:pPr algn="ctr"/>
            <a:endParaRPr lang="fr-FR" sz="2400" b="0" strike="noStrike" spc="-1">
              <a:solidFill>
                <a:srgbClr val="000000"/>
              </a:solidFill>
              <a:latin typeface="Helvetica Neue"/>
            </a:endParaRPr>
          </a:p>
        </p:txBody>
      </p:sp>
      <p:sp>
        <p:nvSpPr>
          <p:cNvPr id="35" name="PlaceHolder 2"/>
          <p:cNvSpPr>
            <a:spLocks noGrp="1"/>
          </p:cNvSpPr>
          <p:nvPr>
            <p:ph type="body"/>
          </p:nvPr>
        </p:nvSpPr>
        <p:spPr>
          <a:xfrm>
            <a:off x="893880" y="2597040"/>
            <a:ext cx="361152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36" name="PlaceHolder 3"/>
          <p:cNvSpPr>
            <a:spLocks noGrp="1"/>
          </p:cNvSpPr>
          <p:nvPr>
            <p:ph type="body"/>
          </p:nvPr>
        </p:nvSpPr>
        <p:spPr>
          <a:xfrm>
            <a:off x="4686480" y="2597040"/>
            <a:ext cx="361152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37" name="PlaceHolder 4"/>
          <p:cNvSpPr>
            <a:spLocks noGrp="1"/>
          </p:cNvSpPr>
          <p:nvPr>
            <p:ph type="body"/>
          </p:nvPr>
        </p:nvSpPr>
        <p:spPr>
          <a:xfrm>
            <a:off x="8478720" y="2597040"/>
            <a:ext cx="361152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38" name="PlaceHolder 5"/>
          <p:cNvSpPr>
            <a:spLocks noGrp="1"/>
          </p:cNvSpPr>
          <p:nvPr>
            <p:ph type="body"/>
          </p:nvPr>
        </p:nvSpPr>
        <p:spPr>
          <a:xfrm>
            <a:off x="8478720" y="5829120"/>
            <a:ext cx="361152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39" name="PlaceHolder 6"/>
          <p:cNvSpPr>
            <a:spLocks noGrp="1"/>
          </p:cNvSpPr>
          <p:nvPr>
            <p:ph type="body"/>
          </p:nvPr>
        </p:nvSpPr>
        <p:spPr>
          <a:xfrm>
            <a:off x="4686480" y="5829120"/>
            <a:ext cx="361152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40" name="PlaceHolder 7"/>
          <p:cNvSpPr>
            <a:spLocks noGrp="1"/>
          </p:cNvSpPr>
          <p:nvPr>
            <p:ph type="body"/>
          </p:nvPr>
        </p:nvSpPr>
        <p:spPr>
          <a:xfrm>
            <a:off x="893880" y="5829120"/>
            <a:ext cx="3611520" cy="295128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Espace réservé du numéro de diapositive 5">
            <a:extLst>
              <a:ext uri="{FF2B5EF4-FFF2-40B4-BE49-F238E27FC236}">
                <a16:creationId xmlns:a16="http://schemas.microsoft.com/office/drawing/2014/main" id="{7C1EDDA2-A6B2-532E-7C41-7D29BD168D98}"/>
              </a:ext>
            </a:extLst>
          </p:cNvPr>
          <p:cNvSpPr>
            <a:spLocks noGrp="1"/>
          </p:cNvSpPr>
          <p:nvPr>
            <p:ph type="sldNum" sz="quarter" idx="4"/>
          </p:nvPr>
        </p:nvSpPr>
        <p:spPr>
          <a:xfrm>
            <a:off x="9890349" y="8976960"/>
            <a:ext cx="2925763" cy="488610"/>
          </a:xfrm>
          <a:prstGeom prst="rect">
            <a:avLst/>
          </a:prstGeom>
        </p:spPr>
        <p:txBody>
          <a:bodyPr vert="horz" lIns="91440" tIns="45720" rIns="91440" bIns="45720" rtlCol="0" anchor="ctr"/>
          <a:lstStyle>
            <a:lvl1pPr algn="r">
              <a:defRPr sz="1200" b="1">
                <a:solidFill>
                  <a:schemeClr val="tx1">
                    <a:tint val="75000"/>
                  </a:schemeClr>
                </a:solidFill>
              </a:defRPr>
            </a:lvl1pPr>
          </a:lstStyle>
          <a:p>
            <a:fld id="{C792C391-8669-2F49-9710-675C0ECA7DF0}" type="slidenum">
              <a:rPr lang="fr-FR" smtClean="0"/>
              <a:pPr/>
              <a:t>‹#›</a:t>
            </a:fld>
            <a:endParaRPr lang="fr-F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0" name="PlaceHolder 1"/>
          <p:cNvSpPr>
            <a:spLocks noGrp="1"/>
          </p:cNvSpPr>
          <p:nvPr>
            <p:ph type="title"/>
          </p:nvPr>
        </p:nvSpPr>
        <p:spPr>
          <a:xfrm>
            <a:off x="893880" y="519120"/>
            <a:ext cx="11216880" cy="1885680"/>
          </a:xfrm>
          <a:prstGeom prst="rect">
            <a:avLst/>
          </a:prstGeom>
        </p:spPr>
        <p:txBody>
          <a:bodyPr lIns="0" tIns="0" rIns="0" bIns="0" anchor="ctr"/>
          <a:lstStyle/>
          <a:p>
            <a:pPr algn="ctr"/>
            <a:endParaRPr lang="fr-FR" sz="2400" b="0" strike="noStrike" spc="-1">
              <a:solidFill>
                <a:srgbClr val="000000"/>
              </a:solidFill>
              <a:latin typeface="Helvetica Neue"/>
            </a:endParaRPr>
          </a:p>
        </p:txBody>
      </p:sp>
      <p:sp>
        <p:nvSpPr>
          <p:cNvPr id="91" name="PlaceHolder 2"/>
          <p:cNvSpPr>
            <a:spLocks noGrp="1"/>
          </p:cNvSpPr>
          <p:nvPr>
            <p:ph type="subTitle"/>
          </p:nvPr>
        </p:nvSpPr>
        <p:spPr>
          <a:xfrm>
            <a:off x="893880" y="2597040"/>
            <a:ext cx="11216880" cy="6187680"/>
          </a:xfrm>
          <a:prstGeom prst="rect">
            <a:avLst/>
          </a:prstGeom>
        </p:spPr>
        <p:txBody>
          <a:bodyPr lIns="0" tIns="0" rIns="0" bIns="0" anchor="ctr"/>
          <a:lstStyle/>
          <a:p>
            <a:pPr algn="ctr"/>
            <a:endParaRPr lang="fr-FR" sz="3200" b="0" strike="noStrike" spc="-1">
              <a:latin typeface="Arial"/>
            </a:endParaRPr>
          </a:p>
        </p:txBody>
      </p:sp>
      <p:sp>
        <p:nvSpPr>
          <p:cNvPr id="4" name="Espace réservé du numéro de diapositive 5">
            <a:extLst>
              <a:ext uri="{FF2B5EF4-FFF2-40B4-BE49-F238E27FC236}">
                <a16:creationId xmlns:a16="http://schemas.microsoft.com/office/drawing/2014/main" id="{C862A363-7A81-4F50-1D42-AB30F465CE3A}"/>
              </a:ext>
            </a:extLst>
          </p:cNvPr>
          <p:cNvSpPr>
            <a:spLocks noGrp="1"/>
          </p:cNvSpPr>
          <p:nvPr>
            <p:ph type="sldNum" sz="quarter" idx="4"/>
          </p:nvPr>
        </p:nvSpPr>
        <p:spPr>
          <a:xfrm>
            <a:off x="9890349" y="8995248"/>
            <a:ext cx="2925763" cy="488610"/>
          </a:xfrm>
          <a:prstGeom prst="rect">
            <a:avLst/>
          </a:prstGeom>
        </p:spPr>
        <p:txBody>
          <a:bodyPr vert="horz" lIns="91440" tIns="45720" rIns="91440" bIns="45720" rtlCol="0" anchor="ctr"/>
          <a:lstStyle>
            <a:lvl1pPr algn="r">
              <a:defRPr sz="1200" b="1">
                <a:solidFill>
                  <a:schemeClr val="tx1">
                    <a:tint val="75000"/>
                  </a:schemeClr>
                </a:solidFill>
              </a:defRPr>
            </a:lvl1pPr>
          </a:lstStyle>
          <a:p>
            <a:fld id="{C792C391-8669-2F49-9710-675C0ECA7DF0}" type="slidenum">
              <a:rPr lang="fr-FR" smtClean="0"/>
              <a:pPr/>
              <a:t>‹#›</a:t>
            </a:fld>
            <a:endParaRPr lang="fr-FR"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893880" y="519120"/>
            <a:ext cx="11216880" cy="1885680"/>
          </a:xfrm>
          <a:prstGeom prst="rect">
            <a:avLst/>
          </a:prstGeom>
        </p:spPr>
        <p:txBody>
          <a:bodyPr lIns="0" tIns="0" rIns="0" bIns="0" anchor="ctr"/>
          <a:lstStyle/>
          <a:p>
            <a:pPr algn="ctr"/>
            <a:endParaRPr lang="fr-FR" sz="2400" b="0" strike="noStrike" spc="-1">
              <a:solidFill>
                <a:srgbClr val="000000"/>
              </a:solidFill>
              <a:latin typeface="Helvetica Neue"/>
            </a:endParaRPr>
          </a:p>
        </p:txBody>
      </p:sp>
      <p:sp>
        <p:nvSpPr>
          <p:cNvPr id="93" name="PlaceHolder 2"/>
          <p:cNvSpPr>
            <a:spLocks noGrp="1"/>
          </p:cNvSpPr>
          <p:nvPr>
            <p:ph type="body"/>
          </p:nvPr>
        </p:nvSpPr>
        <p:spPr>
          <a:xfrm>
            <a:off x="893880" y="2597040"/>
            <a:ext cx="11216880" cy="61876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4" name="Espace réservé du numéro de diapositive 5">
            <a:extLst>
              <a:ext uri="{FF2B5EF4-FFF2-40B4-BE49-F238E27FC236}">
                <a16:creationId xmlns:a16="http://schemas.microsoft.com/office/drawing/2014/main" id="{EF206D2D-C595-546C-F396-BBD84DABD8AA}"/>
              </a:ext>
            </a:extLst>
          </p:cNvPr>
          <p:cNvSpPr>
            <a:spLocks noGrp="1"/>
          </p:cNvSpPr>
          <p:nvPr>
            <p:ph type="sldNum" sz="quarter" idx="4"/>
          </p:nvPr>
        </p:nvSpPr>
        <p:spPr>
          <a:xfrm>
            <a:off x="9890349" y="8976960"/>
            <a:ext cx="2925763" cy="488610"/>
          </a:xfrm>
          <a:prstGeom prst="rect">
            <a:avLst/>
          </a:prstGeom>
        </p:spPr>
        <p:txBody>
          <a:bodyPr vert="horz" lIns="91440" tIns="45720" rIns="91440" bIns="45720" rtlCol="0" anchor="ctr"/>
          <a:lstStyle>
            <a:lvl1pPr algn="r">
              <a:defRPr sz="1200" b="1">
                <a:solidFill>
                  <a:schemeClr val="tx1">
                    <a:tint val="75000"/>
                  </a:schemeClr>
                </a:solidFill>
              </a:defRPr>
            </a:lvl1pPr>
          </a:lstStyle>
          <a:p>
            <a:fld id="{C792C391-8669-2F49-9710-675C0ECA7DF0}" type="slidenum">
              <a:rPr lang="fr-FR" smtClean="0"/>
              <a:pPr/>
              <a:t>‹#›</a:t>
            </a:fld>
            <a:endParaRPr lang="fr-FR"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893880" y="519120"/>
            <a:ext cx="11216880" cy="1885680"/>
          </a:xfrm>
          <a:prstGeom prst="rect">
            <a:avLst/>
          </a:prstGeom>
        </p:spPr>
        <p:txBody>
          <a:bodyPr lIns="0" tIns="0" rIns="0" bIns="0" anchor="ctr"/>
          <a:lstStyle/>
          <a:p>
            <a:pPr algn="ctr"/>
            <a:endParaRPr lang="fr-FR" sz="2400" b="0" strike="noStrike" spc="-1">
              <a:solidFill>
                <a:srgbClr val="000000"/>
              </a:solidFill>
              <a:latin typeface="Helvetica Neue"/>
            </a:endParaRPr>
          </a:p>
        </p:txBody>
      </p:sp>
      <p:sp>
        <p:nvSpPr>
          <p:cNvPr id="95" name="PlaceHolder 2"/>
          <p:cNvSpPr>
            <a:spLocks noGrp="1"/>
          </p:cNvSpPr>
          <p:nvPr>
            <p:ph type="body"/>
          </p:nvPr>
        </p:nvSpPr>
        <p:spPr>
          <a:xfrm>
            <a:off x="893880" y="2597040"/>
            <a:ext cx="5473800" cy="61876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96" name="PlaceHolder 3"/>
          <p:cNvSpPr>
            <a:spLocks noGrp="1"/>
          </p:cNvSpPr>
          <p:nvPr>
            <p:ph type="body"/>
          </p:nvPr>
        </p:nvSpPr>
        <p:spPr>
          <a:xfrm>
            <a:off x="6641640" y="2597040"/>
            <a:ext cx="5473800" cy="61876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5" name="Espace réservé du numéro de diapositive 5">
            <a:extLst>
              <a:ext uri="{FF2B5EF4-FFF2-40B4-BE49-F238E27FC236}">
                <a16:creationId xmlns:a16="http://schemas.microsoft.com/office/drawing/2014/main" id="{3E9E5BA0-0A38-9422-3ADA-66E305A62ED3}"/>
              </a:ext>
            </a:extLst>
          </p:cNvPr>
          <p:cNvSpPr>
            <a:spLocks noGrp="1"/>
          </p:cNvSpPr>
          <p:nvPr>
            <p:ph type="sldNum" sz="quarter" idx="4"/>
          </p:nvPr>
        </p:nvSpPr>
        <p:spPr>
          <a:xfrm>
            <a:off x="9890349" y="8976960"/>
            <a:ext cx="2925763" cy="488610"/>
          </a:xfrm>
          <a:prstGeom prst="rect">
            <a:avLst/>
          </a:prstGeom>
        </p:spPr>
        <p:txBody>
          <a:bodyPr vert="horz" lIns="91440" tIns="45720" rIns="91440" bIns="45720" rtlCol="0" anchor="ctr"/>
          <a:lstStyle>
            <a:lvl1pPr algn="r">
              <a:defRPr sz="1200" b="1">
                <a:solidFill>
                  <a:schemeClr val="tx1">
                    <a:tint val="75000"/>
                  </a:schemeClr>
                </a:solidFill>
              </a:defRPr>
            </a:lvl1pPr>
          </a:lstStyle>
          <a:p>
            <a:fld id="{C792C391-8669-2F49-9710-675C0ECA7DF0}" type="slidenum">
              <a:rPr lang="fr-FR" smtClean="0"/>
              <a:pPr/>
              <a:t>‹#›</a:t>
            </a:fld>
            <a:endParaRPr lang="fr-FR"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7" name="PlaceHolder 1"/>
          <p:cNvSpPr>
            <a:spLocks noGrp="1"/>
          </p:cNvSpPr>
          <p:nvPr>
            <p:ph type="title"/>
          </p:nvPr>
        </p:nvSpPr>
        <p:spPr>
          <a:xfrm>
            <a:off x="893880" y="519120"/>
            <a:ext cx="11216880" cy="1885680"/>
          </a:xfrm>
          <a:prstGeom prst="rect">
            <a:avLst/>
          </a:prstGeom>
        </p:spPr>
        <p:txBody>
          <a:bodyPr lIns="0" tIns="0" rIns="0" bIns="0" anchor="ctr"/>
          <a:lstStyle/>
          <a:p>
            <a:pPr algn="ctr"/>
            <a:endParaRPr lang="fr-FR" sz="2400" b="0" strike="noStrike" spc="-1">
              <a:solidFill>
                <a:srgbClr val="000000"/>
              </a:solidFill>
              <a:latin typeface="Helvetica Neue"/>
            </a:endParaRPr>
          </a:p>
        </p:txBody>
      </p:sp>
      <p:sp>
        <p:nvSpPr>
          <p:cNvPr id="3" name="Espace réservé du numéro de diapositive 5">
            <a:extLst>
              <a:ext uri="{FF2B5EF4-FFF2-40B4-BE49-F238E27FC236}">
                <a16:creationId xmlns:a16="http://schemas.microsoft.com/office/drawing/2014/main" id="{24163B1D-91D4-4C6C-90DF-E1E905CF56C2}"/>
              </a:ext>
            </a:extLst>
          </p:cNvPr>
          <p:cNvSpPr>
            <a:spLocks noGrp="1"/>
          </p:cNvSpPr>
          <p:nvPr>
            <p:ph type="sldNum" sz="quarter" idx="4"/>
          </p:nvPr>
        </p:nvSpPr>
        <p:spPr>
          <a:xfrm>
            <a:off x="9890349" y="8976960"/>
            <a:ext cx="2925763" cy="488610"/>
          </a:xfrm>
          <a:prstGeom prst="rect">
            <a:avLst/>
          </a:prstGeom>
        </p:spPr>
        <p:txBody>
          <a:bodyPr vert="horz" lIns="91440" tIns="45720" rIns="91440" bIns="45720" rtlCol="0" anchor="ctr"/>
          <a:lstStyle>
            <a:lvl1pPr algn="r">
              <a:defRPr sz="1200" b="1">
                <a:solidFill>
                  <a:schemeClr val="tx1">
                    <a:tint val="75000"/>
                  </a:schemeClr>
                </a:solidFill>
              </a:defRPr>
            </a:lvl1pPr>
          </a:lstStyle>
          <a:p>
            <a:fld id="{C792C391-8669-2F49-9710-675C0ECA7DF0}" type="slidenum">
              <a:rPr lang="fr-FR" smtClean="0"/>
              <a:pPr/>
              <a:t>‹#›</a:t>
            </a:fld>
            <a:endParaRPr lang="fr-FR"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8" name="PlaceHolder 1"/>
          <p:cNvSpPr>
            <a:spLocks noGrp="1"/>
          </p:cNvSpPr>
          <p:nvPr>
            <p:ph type="subTitle"/>
          </p:nvPr>
        </p:nvSpPr>
        <p:spPr>
          <a:xfrm>
            <a:off x="893880" y="519120"/>
            <a:ext cx="11216880" cy="8742240"/>
          </a:xfrm>
          <a:prstGeom prst="rect">
            <a:avLst/>
          </a:prstGeom>
        </p:spPr>
        <p:txBody>
          <a:bodyPr lIns="0" tIns="0" rIns="0" bIns="0" anchor="ctr"/>
          <a:lstStyle/>
          <a:p>
            <a:pPr algn="ctr"/>
            <a:endParaRPr lang="fr-FR" sz="3200" b="0" strike="noStrike" spc="-1">
              <a:latin typeface="Arial"/>
            </a:endParaRPr>
          </a:p>
        </p:txBody>
      </p:sp>
      <p:sp>
        <p:nvSpPr>
          <p:cNvPr id="3" name="Espace réservé du numéro de diapositive 5">
            <a:extLst>
              <a:ext uri="{FF2B5EF4-FFF2-40B4-BE49-F238E27FC236}">
                <a16:creationId xmlns:a16="http://schemas.microsoft.com/office/drawing/2014/main" id="{8F84FB73-2DA9-5083-3564-50792F8E3E95}"/>
              </a:ext>
            </a:extLst>
          </p:cNvPr>
          <p:cNvSpPr>
            <a:spLocks noGrp="1"/>
          </p:cNvSpPr>
          <p:nvPr>
            <p:ph type="sldNum" sz="quarter" idx="4"/>
          </p:nvPr>
        </p:nvSpPr>
        <p:spPr>
          <a:xfrm>
            <a:off x="9890349" y="8976960"/>
            <a:ext cx="2925763" cy="488610"/>
          </a:xfrm>
          <a:prstGeom prst="rect">
            <a:avLst/>
          </a:prstGeom>
        </p:spPr>
        <p:txBody>
          <a:bodyPr vert="horz" lIns="91440" tIns="45720" rIns="91440" bIns="45720" rtlCol="0" anchor="ctr"/>
          <a:lstStyle>
            <a:lvl1pPr algn="r">
              <a:defRPr sz="1200" b="1">
                <a:solidFill>
                  <a:schemeClr val="tx1">
                    <a:tint val="75000"/>
                  </a:schemeClr>
                </a:solidFill>
              </a:defRPr>
            </a:lvl1pPr>
          </a:lstStyle>
          <a:p>
            <a:fld id="{C792C391-8669-2F49-9710-675C0ECA7DF0}" type="slidenum">
              <a:rPr lang="fr-FR" smtClean="0"/>
              <a:pPr/>
              <a:t>‹#›</a:t>
            </a:fld>
            <a:endParaRPr lang="fr-FR"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893880" y="519120"/>
            <a:ext cx="11216880" cy="1885680"/>
          </a:xfrm>
          <a:prstGeom prst="rect">
            <a:avLst/>
          </a:prstGeom>
        </p:spPr>
        <p:txBody>
          <a:bodyPr lIns="0" tIns="0" rIns="0" bIns="0" anchor="ctr"/>
          <a:lstStyle/>
          <a:p>
            <a:pPr algn="ctr"/>
            <a:endParaRPr lang="fr-FR" sz="2400" b="0" strike="noStrike" spc="-1">
              <a:solidFill>
                <a:srgbClr val="000000"/>
              </a:solidFill>
              <a:latin typeface="Helvetica Neue"/>
            </a:endParaRPr>
          </a:p>
        </p:txBody>
      </p:sp>
      <p:sp>
        <p:nvSpPr>
          <p:cNvPr id="100" name="PlaceHolder 2"/>
          <p:cNvSpPr>
            <a:spLocks noGrp="1"/>
          </p:cNvSpPr>
          <p:nvPr>
            <p:ph type="body"/>
          </p:nvPr>
        </p:nvSpPr>
        <p:spPr>
          <a:xfrm>
            <a:off x="893880" y="2597040"/>
            <a:ext cx="547380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01" name="PlaceHolder 3"/>
          <p:cNvSpPr>
            <a:spLocks noGrp="1"/>
          </p:cNvSpPr>
          <p:nvPr>
            <p:ph type="body"/>
          </p:nvPr>
        </p:nvSpPr>
        <p:spPr>
          <a:xfrm>
            <a:off x="893880" y="5829120"/>
            <a:ext cx="547380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02" name="PlaceHolder 4"/>
          <p:cNvSpPr>
            <a:spLocks noGrp="1"/>
          </p:cNvSpPr>
          <p:nvPr>
            <p:ph type="body"/>
          </p:nvPr>
        </p:nvSpPr>
        <p:spPr>
          <a:xfrm>
            <a:off x="6641640" y="2597040"/>
            <a:ext cx="5473800" cy="61876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6" name="Espace réservé du numéro de diapositive 5">
            <a:extLst>
              <a:ext uri="{FF2B5EF4-FFF2-40B4-BE49-F238E27FC236}">
                <a16:creationId xmlns:a16="http://schemas.microsoft.com/office/drawing/2014/main" id="{CD112DEE-A0A6-150F-1CAB-4B4CD0E45720}"/>
              </a:ext>
            </a:extLst>
          </p:cNvPr>
          <p:cNvSpPr>
            <a:spLocks noGrp="1"/>
          </p:cNvSpPr>
          <p:nvPr>
            <p:ph type="sldNum" sz="quarter" idx="4"/>
          </p:nvPr>
        </p:nvSpPr>
        <p:spPr>
          <a:xfrm>
            <a:off x="9890349" y="8976960"/>
            <a:ext cx="2925763" cy="488610"/>
          </a:xfrm>
          <a:prstGeom prst="rect">
            <a:avLst/>
          </a:prstGeom>
        </p:spPr>
        <p:txBody>
          <a:bodyPr vert="horz" lIns="91440" tIns="45720" rIns="91440" bIns="45720" rtlCol="0" anchor="ctr"/>
          <a:lstStyle>
            <a:lvl1pPr algn="r">
              <a:defRPr sz="1200" b="1">
                <a:solidFill>
                  <a:schemeClr val="tx1">
                    <a:tint val="75000"/>
                  </a:schemeClr>
                </a:solidFill>
              </a:defRPr>
            </a:lvl1pPr>
          </a:lstStyle>
          <a:p>
            <a:fld id="{C792C391-8669-2F49-9710-675C0ECA7DF0}" type="slidenum">
              <a:rPr lang="fr-FR" smtClean="0"/>
              <a:pPr/>
              <a:t>‹#›</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93880" y="519120"/>
            <a:ext cx="11216880" cy="1885680"/>
          </a:xfrm>
          <a:prstGeom prst="rect">
            <a:avLst/>
          </a:prstGeom>
        </p:spPr>
        <p:txBody>
          <a:bodyPr lIns="0" tIns="0" rIns="0" bIns="0" anchor="ctr"/>
          <a:lstStyle/>
          <a:p>
            <a:pPr algn="ctr"/>
            <a:endParaRPr lang="fr-FR" sz="2400" b="0" strike="noStrike" spc="-1">
              <a:solidFill>
                <a:srgbClr val="000000"/>
              </a:solidFill>
              <a:latin typeface="Helvetica Neue"/>
            </a:endParaRPr>
          </a:p>
        </p:txBody>
      </p:sp>
      <p:sp>
        <p:nvSpPr>
          <p:cNvPr id="6" name="PlaceHolder 2"/>
          <p:cNvSpPr>
            <a:spLocks noGrp="1"/>
          </p:cNvSpPr>
          <p:nvPr>
            <p:ph type="subTitle"/>
          </p:nvPr>
        </p:nvSpPr>
        <p:spPr>
          <a:xfrm>
            <a:off x="893880" y="2597040"/>
            <a:ext cx="11216880" cy="6187680"/>
          </a:xfrm>
          <a:prstGeom prst="rect">
            <a:avLst/>
          </a:prstGeom>
        </p:spPr>
        <p:txBody>
          <a:bodyPr lIns="0" tIns="0" rIns="0" bIns="0" anchor="ctr"/>
          <a:lstStyle/>
          <a:p>
            <a:pPr algn="ctr"/>
            <a:endParaRPr lang="fr-FR"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893880" y="519120"/>
            <a:ext cx="11216880" cy="1885680"/>
          </a:xfrm>
          <a:prstGeom prst="rect">
            <a:avLst/>
          </a:prstGeom>
        </p:spPr>
        <p:txBody>
          <a:bodyPr lIns="0" tIns="0" rIns="0" bIns="0" anchor="ctr"/>
          <a:lstStyle/>
          <a:p>
            <a:pPr algn="ctr"/>
            <a:endParaRPr lang="fr-FR" sz="2400" b="0" strike="noStrike" spc="-1">
              <a:solidFill>
                <a:srgbClr val="000000"/>
              </a:solidFill>
              <a:latin typeface="Helvetica Neue"/>
            </a:endParaRPr>
          </a:p>
        </p:txBody>
      </p:sp>
      <p:sp>
        <p:nvSpPr>
          <p:cNvPr id="104" name="PlaceHolder 2"/>
          <p:cNvSpPr>
            <a:spLocks noGrp="1"/>
          </p:cNvSpPr>
          <p:nvPr>
            <p:ph type="body"/>
          </p:nvPr>
        </p:nvSpPr>
        <p:spPr>
          <a:xfrm>
            <a:off x="893880" y="2597040"/>
            <a:ext cx="5473800" cy="61876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05" name="PlaceHolder 3"/>
          <p:cNvSpPr>
            <a:spLocks noGrp="1"/>
          </p:cNvSpPr>
          <p:nvPr>
            <p:ph type="body"/>
          </p:nvPr>
        </p:nvSpPr>
        <p:spPr>
          <a:xfrm>
            <a:off x="6641640" y="2597040"/>
            <a:ext cx="547380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06" name="PlaceHolder 4"/>
          <p:cNvSpPr>
            <a:spLocks noGrp="1"/>
          </p:cNvSpPr>
          <p:nvPr>
            <p:ph type="body"/>
          </p:nvPr>
        </p:nvSpPr>
        <p:spPr>
          <a:xfrm>
            <a:off x="6641640" y="5829120"/>
            <a:ext cx="547380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6" name="Espace réservé du numéro de diapositive 5">
            <a:extLst>
              <a:ext uri="{FF2B5EF4-FFF2-40B4-BE49-F238E27FC236}">
                <a16:creationId xmlns:a16="http://schemas.microsoft.com/office/drawing/2014/main" id="{53E90605-3CCA-9DC6-7BB5-DE01B08F634C}"/>
              </a:ext>
            </a:extLst>
          </p:cNvPr>
          <p:cNvSpPr>
            <a:spLocks noGrp="1"/>
          </p:cNvSpPr>
          <p:nvPr>
            <p:ph type="sldNum" sz="quarter" idx="4"/>
          </p:nvPr>
        </p:nvSpPr>
        <p:spPr>
          <a:xfrm>
            <a:off x="9890349" y="8976960"/>
            <a:ext cx="2925763" cy="488610"/>
          </a:xfrm>
          <a:prstGeom prst="rect">
            <a:avLst/>
          </a:prstGeom>
        </p:spPr>
        <p:txBody>
          <a:bodyPr vert="horz" lIns="91440" tIns="45720" rIns="91440" bIns="45720" rtlCol="0" anchor="ctr"/>
          <a:lstStyle>
            <a:lvl1pPr algn="r">
              <a:defRPr sz="1200" b="1">
                <a:solidFill>
                  <a:schemeClr val="tx1">
                    <a:tint val="75000"/>
                  </a:schemeClr>
                </a:solidFill>
              </a:defRPr>
            </a:lvl1pPr>
          </a:lstStyle>
          <a:p>
            <a:fld id="{C792C391-8669-2F49-9710-675C0ECA7DF0}" type="slidenum">
              <a:rPr lang="fr-FR" smtClean="0"/>
              <a:pPr/>
              <a:t>‹#›</a:t>
            </a:fld>
            <a:endParaRPr lang="fr-FR"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893880" y="519120"/>
            <a:ext cx="11216880" cy="1885680"/>
          </a:xfrm>
          <a:prstGeom prst="rect">
            <a:avLst/>
          </a:prstGeom>
        </p:spPr>
        <p:txBody>
          <a:bodyPr lIns="0" tIns="0" rIns="0" bIns="0" anchor="ctr"/>
          <a:lstStyle/>
          <a:p>
            <a:pPr algn="ctr"/>
            <a:endParaRPr lang="fr-FR" sz="2400" b="0" strike="noStrike" spc="-1">
              <a:solidFill>
                <a:srgbClr val="000000"/>
              </a:solidFill>
              <a:latin typeface="Helvetica Neue"/>
            </a:endParaRPr>
          </a:p>
        </p:txBody>
      </p:sp>
      <p:sp>
        <p:nvSpPr>
          <p:cNvPr id="108" name="PlaceHolder 2"/>
          <p:cNvSpPr>
            <a:spLocks noGrp="1"/>
          </p:cNvSpPr>
          <p:nvPr>
            <p:ph type="body"/>
          </p:nvPr>
        </p:nvSpPr>
        <p:spPr>
          <a:xfrm>
            <a:off x="893880" y="2597040"/>
            <a:ext cx="547380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09" name="PlaceHolder 3"/>
          <p:cNvSpPr>
            <a:spLocks noGrp="1"/>
          </p:cNvSpPr>
          <p:nvPr>
            <p:ph type="body"/>
          </p:nvPr>
        </p:nvSpPr>
        <p:spPr>
          <a:xfrm>
            <a:off x="6641640" y="2597040"/>
            <a:ext cx="547380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10" name="PlaceHolder 4"/>
          <p:cNvSpPr>
            <a:spLocks noGrp="1"/>
          </p:cNvSpPr>
          <p:nvPr>
            <p:ph type="body"/>
          </p:nvPr>
        </p:nvSpPr>
        <p:spPr>
          <a:xfrm>
            <a:off x="893880" y="5829120"/>
            <a:ext cx="1121688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6" name="Espace réservé du numéro de diapositive 5">
            <a:extLst>
              <a:ext uri="{FF2B5EF4-FFF2-40B4-BE49-F238E27FC236}">
                <a16:creationId xmlns:a16="http://schemas.microsoft.com/office/drawing/2014/main" id="{7926C4EA-389E-4A2A-B6FB-23803BF00E7F}"/>
              </a:ext>
            </a:extLst>
          </p:cNvPr>
          <p:cNvSpPr>
            <a:spLocks noGrp="1"/>
          </p:cNvSpPr>
          <p:nvPr>
            <p:ph type="sldNum" sz="quarter" idx="4"/>
          </p:nvPr>
        </p:nvSpPr>
        <p:spPr>
          <a:xfrm>
            <a:off x="9890349" y="8976960"/>
            <a:ext cx="2925763" cy="488610"/>
          </a:xfrm>
          <a:prstGeom prst="rect">
            <a:avLst/>
          </a:prstGeom>
        </p:spPr>
        <p:txBody>
          <a:bodyPr vert="horz" lIns="91440" tIns="45720" rIns="91440" bIns="45720" rtlCol="0" anchor="ctr"/>
          <a:lstStyle>
            <a:lvl1pPr algn="r">
              <a:defRPr sz="1200" b="1">
                <a:solidFill>
                  <a:schemeClr val="tx1">
                    <a:tint val="75000"/>
                  </a:schemeClr>
                </a:solidFill>
              </a:defRPr>
            </a:lvl1pPr>
          </a:lstStyle>
          <a:p>
            <a:fld id="{C792C391-8669-2F49-9710-675C0ECA7DF0}" type="slidenum">
              <a:rPr lang="fr-FR" smtClean="0"/>
              <a:pPr/>
              <a:t>‹#›</a:t>
            </a:fld>
            <a:endParaRPr lang="fr-FR"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893880" y="519120"/>
            <a:ext cx="11216880" cy="1885680"/>
          </a:xfrm>
          <a:prstGeom prst="rect">
            <a:avLst/>
          </a:prstGeom>
        </p:spPr>
        <p:txBody>
          <a:bodyPr lIns="0" tIns="0" rIns="0" bIns="0" anchor="ctr"/>
          <a:lstStyle/>
          <a:p>
            <a:pPr algn="ctr"/>
            <a:endParaRPr lang="fr-FR" sz="2400" b="0" strike="noStrike" spc="-1">
              <a:solidFill>
                <a:srgbClr val="000000"/>
              </a:solidFill>
              <a:latin typeface="Helvetica Neue"/>
            </a:endParaRPr>
          </a:p>
        </p:txBody>
      </p:sp>
      <p:sp>
        <p:nvSpPr>
          <p:cNvPr id="112" name="PlaceHolder 2"/>
          <p:cNvSpPr>
            <a:spLocks noGrp="1"/>
          </p:cNvSpPr>
          <p:nvPr>
            <p:ph type="body"/>
          </p:nvPr>
        </p:nvSpPr>
        <p:spPr>
          <a:xfrm>
            <a:off x="893880" y="2597040"/>
            <a:ext cx="1121688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13" name="PlaceHolder 3"/>
          <p:cNvSpPr>
            <a:spLocks noGrp="1"/>
          </p:cNvSpPr>
          <p:nvPr>
            <p:ph type="body"/>
          </p:nvPr>
        </p:nvSpPr>
        <p:spPr>
          <a:xfrm>
            <a:off x="893880" y="5829120"/>
            <a:ext cx="1121688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5" name="Espace réservé du numéro de diapositive 5">
            <a:extLst>
              <a:ext uri="{FF2B5EF4-FFF2-40B4-BE49-F238E27FC236}">
                <a16:creationId xmlns:a16="http://schemas.microsoft.com/office/drawing/2014/main" id="{30A74AF4-A9DA-45F8-5D03-EB7E52E93459}"/>
              </a:ext>
            </a:extLst>
          </p:cNvPr>
          <p:cNvSpPr>
            <a:spLocks noGrp="1"/>
          </p:cNvSpPr>
          <p:nvPr>
            <p:ph type="sldNum" sz="quarter" idx="4"/>
          </p:nvPr>
        </p:nvSpPr>
        <p:spPr>
          <a:xfrm>
            <a:off x="9890349" y="8976960"/>
            <a:ext cx="2925763" cy="488610"/>
          </a:xfrm>
          <a:prstGeom prst="rect">
            <a:avLst/>
          </a:prstGeom>
        </p:spPr>
        <p:txBody>
          <a:bodyPr vert="horz" lIns="91440" tIns="45720" rIns="91440" bIns="45720" rtlCol="0" anchor="ctr"/>
          <a:lstStyle>
            <a:lvl1pPr algn="r">
              <a:defRPr sz="1200" b="1">
                <a:solidFill>
                  <a:schemeClr val="tx1">
                    <a:tint val="75000"/>
                  </a:schemeClr>
                </a:solidFill>
              </a:defRPr>
            </a:lvl1pPr>
          </a:lstStyle>
          <a:p>
            <a:fld id="{C792C391-8669-2F49-9710-675C0ECA7DF0}" type="slidenum">
              <a:rPr lang="fr-FR" smtClean="0"/>
              <a:pPr/>
              <a:t>‹#›</a:t>
            </a:fld>
            <a:endParaRPr lang="fr-FR"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893880" y="519120"/>
            <a:ext cx="11216880" cy="1885680"/>
          </a:xfrm>
          <a:prstGeom prst="rect">
            <a:avLst/>
          </a:prstGeom>
        </p:spPr>
        <p:txBody>
          <a:bodyPr lIns="0" tIns="0" rIns="0" bIns="0" anchor="ctr"/>
          <a:lstStyle/>
          <a:p>
            <a:pPr algn="ctr"/>
            <a:endParaRPr lang="fr-FR" sz="2400" b="0" strike="noStrike" spc="-1">
              <a:solidFill>
                <a:srgbClr val="000000"/>
              </a:solidFill>
              <a:latin typeface="Helvetica Neue"/>
            </a:endParaRPr>
          </a:p>
        </p:txBody>
      </p:sp>
      <p:sp>
        <p:nvSpPr>
          <p:cNvPr id="115" name="PlaceHolder 2"/>
          <p:cNvSpPr>
            <a:spLocks noGrp="1"/>
          </p:cNvSpPr>
          <p:nvPr>
            <p:ph type="body"/>
          </p:nvPr>
        </p:nvSpPr>
        <p:spPr>
          <a:xfrm>
            <a:off x="893880" y="2597040"/>
            <a:ext cx="547380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16" name="PlaceHolder 3"/>
          <p:cNvSpPr>
            <a:spLocks noGrp="1"/>
          </p:cNvSpPr>
          <p:nvPr>
            <p:ph type="body"/>
          </p:nvPr>
        </p:nvSpPr>
        <p:spPr>
          <a:xfrm>
            <a:off x="6641640" y="2597040"/>
            <a:ext cx="547380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17" name="PlaceHolder 4"/>
          <p:cNvSpPr>
            <a:spLocks noGrp="1"/>
          </p:cNvSpPr>
          <p:nvPr>
            <p:ph type="body"/>
          </p:nvPr>
        </p:nvSpPr>
        <p:spPr>
          <a:xfrm>
            <a:off x="6641640" y="5829120"/>
            <a:ext cx="547380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18" name="PlaceHolder 5"/>
          <p:cNvSpPr>
            <a:spLocks noGrp="1"/>
          </p:cNvSpPr>
          <p:nvPr>
            <p:ph type="body"/>
          </p:nvPr>
        </p:nvSpPr>
        <p:spPr>
          <a:xfrm>
            <a:off x="893880" y="5829120"/>
            <a:ext cx="547380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7" name="Espace réservé du numéro de diapositive 5">
            <a:extLst>
              <a:ext uri="{FF2B5EF4-FFF2-40B4-BE49-F238E27FC236}">
                <a16:creationId xmlns:a16="http://schemas.microsoft.com/office/drawing/2014/main" id="{2F535F54-19EB-2B1A-63C9-3BA8A97650B4}"/>
              </a:ext>
            </a:extLst>
          </p:cNvPr>
          <p:cNvSpPr>
            <a:spLocks noGrp="1"/>
          </p:cNvSpPr>
          <p:nvPr>
            <p:ph type="sldNum" sz="quarter" idx="4"/>
          </p:nvPr>
        </p:nvSpPr>
        <p:spPr>
          <a:xfrm>
            <a:off x="9890349" y="8976960"/>
            <a:ext cx="2925763" cy="488610"/>
          </a:xfrm>
          <a:prstGeom prst="rect">
            <a:avLst/>
          </a:prstGeom>
        </p:spPr>
        <p:txBody>
          <a:bodyPr vert="horz" lIns="91440" tIns="45720" rIns="91440" bIns="45720" rtlCol="0" anchor="ctr"/>
          <a:lstStyle>
            <a:lvl1pPr algn="r">
              <a:defRPr sz="1200" b="1">
                <a:solidFill>
                  <a:schemeClr val="tx1"/>
                </a:solidFill>
                <a:latin typeface="Calibri" panose="020F0502020204030204" pitchFamily="34" charset="0"/>
                <a:cs typeface="Calibri" panose="020F0502020204030204" pitchFamily="34" charset="0"/>
              </a:defRPr>
            </a:lvl1pPr>
          </a:lstStyle>
          <a:p>
            <a:fld id="{C792C391-8669-2F49-9710-675C0ECA7DF0}" type="slidenum">
              <a:rPr lang="fr-FR" smtClean="0"/>
              <a:pPr/>
              <a:t>‹#›</a:t>
            </a:fld>
            <a:endParaRPr lang="fr-FR"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893880" y="519120"/>
            <a:ext cx="11216880" cy="1885680"/>
          </a:xfrm>
          <a:prstGeom prst="rect">
            <a:avLst/>
          </a:prstGeom>
        </p:spPr>
        <p:txBody>
          <a:bodyPr lIns="0" tIns="0" rIns="0" bIns="0" anchor="ctr"/>
          <a:lstStyle/>
          <a:p>
            <a:pPr algn="ctr"/>
            <a:endParaRPr lang="fr-FR" sz="2400" b="0" strike="noStrike" spc="-1">
              <a:solidFill>
                <a:srgbClr val="000000"/>
              </a:solidFill>
              <a:latin typeface="Helvetica Neue"/>
            </a:endParaRPr>
          </a:p>
        </p:txBody>
      </p:sp>
      <p:sp>
        <p:nvSpPr>
          <p:cNvPr id="120" name="PlaceHolder 2"/>
          <p:cNvSpPr>
            <a:spLocks noGrp="1"/>
          </p:cNvSpPr>
          <p:nvPr>
            <p:ph type="body"/>
          </p:nvPr>
        </p:nvSpPr>
        <p:spPr>
          <a:xfrm>
            <a:off x="893880" y="2597040"/>
            <a:ext cx="361152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21" name="PlaceHolder 3"/>
          <p:cNvSpPr>
            <a:spLocks noGrp="1"/>
          </p:cNvSpPr>
          <p:nvPr>
            <p:ph type="body"/>
          </p:nvPr>
        </p:nvSpPr>
        <p:spPr>
          <a:xfrm>
            <a:off x="4686480" y="2597040"/>
            <a:ext cx="361152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22" name="PlaceHolder 4"/>
          <p:cNvSpPr>
            <a:spLocks noGrp="1"/>
          </p:cNvSpPr>
          <p:nvPr>
            <p:ph type="body"/>
          </p:nvPr>
        </p:nvSpPr>
        <p:spPr>
          <a:xfrm>
            <a:off x="8478720" y="2597040"/>
            <a:ext cx="361152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23" name="PlaceHolder 5"/>
          <p:cNvSpPr>
            <a:spLocks noGrp="1"/>
          </p:cNvSpPr>
          <p:nvPr>
            <p:ph type="body"/>
          </p:nvPr>
        </p:nvSpPr>
        <p:spPr>
          <a:xfrm>
            <a:off x="8478720" y="5829120"/>
            <a:ext cx="361152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24" name="PlaceHolder 6"/>
          <p:cNvSpPr>
            <a:spLocks noGrp="1"/>
          </p:cNvSpPr>
          <p:nvPr>
            <p:ph type="body"/>
          </p:nvPr>
        </p:nvSpPr>
        <p:spPr>
          <a:xfrm>
            <a:off x="4686480" y="5829120"/>
            <a:ext cx="361152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25" name="PlaceHolder 7"/>
          <p:cNvSpPr>
            <a:spLocks noGrp="1"/>
          </p:cNvSpPr>
          <p:nvPr>
            <p:ph type="body"/>
          </p:nvPr>
        </p:nvSpPr>
        <p:spPr>
          <a:xfrm>
            <a:off x="893880" y="5829120"/>
            <a:ext cx="361152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9" name="Espace réservé du numéro de diapositive 5">
            <a:extLst>
              <a:ext uri="{FF2B5EF4-FFF2-40B4-BE49-F238E27FC236}">
                <a16:creationId xmlns:a16="http://schemas.microsoft.com/office/drawing/2014/main" id="{D9656B34-1280-D3C3-CEF0-88EADBECA351}"/>
              </a:ext>
            </a:extLst>
          </p:cNvPr>
          <p:cNvSpPr>
            <a:spLocks noGrp="1"/>
          </p:cNvSpPr>
          <p:nvPr>
            <p:ph type="sldNum" sz="quarter" idx="4"/>
          </p:nvPr>
        </p:nvSpPr>
        <p:spPr>
          <a:xfrm>
            <a:off x="9890349" y="8976960"/>
            <a:ext cx="2925763" cy="488610"/>
          </a:xfrm>
          <a:prstGeom prst="rect">
            <a:avLst/>
          </a:prstGeom>
        </p:spPr>
        <p:txBody>
          <a:bodyPr vert="horz" lIns="91440" tIns="45720" rIns="91440" bIns="45720" rtlCol="0" anchor="ctr"/>
          <a:lstStyle>
            <a:lvl1pPr algn="r">
              <a:defRPr sz="1200" b="1">
                <a:solidFill>
                  <a:schemeClr val="tx1">
                    <a:tint val="75000"/>
                  </a:schemeClr>
                </a:solidFill>
              </a:defRPr>
            </a:lvl1pPr>
          </a:lstStyle>
          <a:p>
            <a:fld id="{C792C391-8669-2F49-9710-675C0ECA7DF0}" type="slidenum">
              <a:rPr lang="fr-FR" smtClean="0"/>
              <a:pPr/>
              <a:t>‹#›</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893880" y="519120"/>
            <a:ext cx="11216880" cy="1885680"/>
          </a:xfrm>
          <a:prstGeom prst="rect">
            <a:avLst/>
          </a:prstGeom>
        </p:spPr>
        <p:txBody>
          <a:bodyPr lIns="0" tIns="0" rIns="0" bIns="0" anchor="ctr"/>
          <a:lstStyle/>
          <a:p>
            <a:pPr algn="ctr"/>
            <a:endParaRPr lang="fr-FR" sz="2400" b="0" strike="noStrike" spc="-1">
              <a:solidFill>
                <a:srgbClr val="000000"/>
              </a:solidFill>
              <a:latin typeface="Helvetica Neue"/>
            </a:endParaRPr>
          </a:p>
        </p:txBody>
      </p:sp>
      <p:sp>
        <p:nvSpPr>
          <p:cNvPr id="8" name="PlaceHolder 2"/>
          <p:cNvSpPr>
            <a:spLocks noGrp="1"/>
          </p:cNvSpPr>
          <p:nvPr>
            <p:ph type="body"/>
          </p:nvPr>
        </p:nvSpPr>
        <p:spPr>
          <a:xfrm>
            <a:off x="893880" y="2597040"/>
            <a:ext cx="11216880" cy="618768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893880" y="519120"/>
            <a:ext cx="11216880" cy="1885680"/>
          </a:xfrm>
          <a:prstGeom prst="rect">
            <a:avLst/>
          </a:prstGeom>
        </p:spPr>
        <p:txBody>
          <a:bodyPr lIns="0" tIns="0" rIns="0" bIns="0" anchor="ctr"/>
          <a:lstStyle/>
          <a:p>
            <a:pPr algn="ctr"/>
            <a:endParaRPr lang="fr-FR" sz="2400" b="0" strike="noStrike" spc="-1">
              <a:solidFill>
                <a:srgbClr val="000000"/>
              </a:solidFill>
              <a:latin typeface="Helvetica Neue"/>
            </a:endParaRPr>
          </a:p>
        </p:txBody>
      </p:sp>
      <p:sp>
        <p:nvSpPr>
          <p:cNvPr id="10" name="PlaceHolder 2"/>
          <p:cNvSpPr>
            <a:spLocks noGrp="1"/>
          </p:cNvSpPr>
          <p:nvPr>
            <p:ph type="body"/>
          </p:nvPr>
        </p:nvSpPr>
        <p:spPr>
          <a:xfrm>
            <a:off x="893880" y="2597040"/>
            <a:ext cx="5473800" cy="61876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1" name="PlaceHolder 3"/>
          <p:cNvSpPr>
            <a:spLocks noGrp="1"/>
          </p:cNvSpPr>
          <p:nvPr>
            <p:ph type="body"/>
          </p:nvPr>
        </p:nvSpPr>
        <p:spPr>
          <a:xfrm>
            <a:off x="6641640" y="2597040"/>
            <a:ext cx="5473800" cy="618768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893880" y="519120"/>
            <a:ext cx="11216880" cy="1885680"/>
          </a:xfrm>
          <a:prstGeom prst="rect">
            <a:avLst/>
          </a:prstGeom>
        </p:spPr>
        <p:txBody>
          <a:bodyPr lIns="0" tIns="0" rIns="0" bIns="0" anchor="ctr"/>
          <a:lstStyle/>
          <a:p>
            <a:pPr algn="ctr"/>
            <a:endParaRPr lang="fr-FR" sz="2400" b="0" strike="noStrike" spc="-1">
              <a:solidFill>
                <a:srgbClr val="000000"/>
              </a:solidFill>
              <a:latin typeface="Helvetica Neue"/>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893880" y="519120"/>
            <a:ext cx="11216880" cy="8742240"/>
          </a:xfrm>
          <a:prstGeom prst="rect">
            <a:avLst/>
          </a:prstGeom>
        </p:spPr>
        <p:txBody>
          <a:bodyPr lIns="0" tIns="0" rIns="0" bIns="0" anchor="ctr"/>
          <a:lstStyle/>
          <a:p>
            <a:pPr algn="ctr"/>
            <a:endParaRPr lang="fr-FR"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893880" y="519120"/>
            <a:ext cx="11216880" cy="1885680"/>
          </a:xfrm>
          <a:prstGeom prst="rect">
            <a:avLst/>
          </a:prstGeom>
        </p:spPr>
        <p:txBody>
          <a:bodyPr lIns="0" tIns="0" rIns="0" bIns="0" anchor="ctr"/>
          <a:lstStyle/>
          <a:p>
            <a:pPr algn="ctr"/>
            <a:endParaRPr lang="fr-FR" sz="2400" b="0" strike="noStrike" spc="-1">
              <a:solidFill>
                <a:srgbClr val="000000"/>
              </a:solidFill>
              <a:latin typeface="Helvetica Neue"/>
            </a:endParaRPr>
          </a:p>
        </p:txBody>
      </p:sp>
      <p:sp>
        <p:nvSpPr>
          <p:cNvPr id="15" name="PlaceHolder 2"/>
          <p:cNvSpPr>
            <a:spLocks noGrp="1"/>
          </p:cNvSpPr>
          <p:nvPr>
            <p:ph type="body"/>
          </p:nvPr>
        </p:nvSpPr>
        <p:spPr>
          <a:xfrm>
            <a:off x="893880" y="2597040"/>
            <a:ext cx="547380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6" name="PlaceHolder 3"/>
          <p:cNvSpPr>
            <a:spLocks noGrp="1"/>
          </p:cNvSpPr>
          <p:nvPr>
            <p:ph type="body"/>
          </p:nvPr>
        </p:nvSpPr>
        <p:spPr>
          <a:xfrm>
            <a:off x="893880" y="5829120"/>
            <a:ext cx="547380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7" name="PlaceHolder 4"/>
          <p:cNvSpPr>
            <a:spLocks noGrp="1"/>
          </p:cNvSpPr>
          <p:nvPr>
            <p:ph type="body"/>
          </p:nvPr>
        </p:nvSpPr>
        <p:spPr>
          <a:xfrm>
            <a:off x="6641640" y="2597040"/>
            <a:ext cx="5473800" cy="618768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893880" y="519120"/>
            <a:ext cx="11216880" cy="1885680"/>
          </a:xfrm>
          <a:prstGeom prst="rect">
            <a:avLst/>
          </a:prstGeom>
        </p:spPr>
        <p:txBody>
          <a:bodyPr lIns="0" tIns="0" rIns="0" bIns="0" anchor="ctr"/>
          <a:lstStyle/>
          <a:p>
            <a:pPr algn="ctr"/>
            <a:endParaRPr lang="fr-FR" sz="2400" b="0" strike="noStrike" spc="-1">
              <a:solidFill>
                <a:srgbClr val="000000"/>
              </a:solidFill>
              <a:latin typeface="Helvetica Neue"/>
            </a:endParaRPr>
          </a:p>
        </p:txBody>
      </p:sp>
      <p:sp>
        <p:nvSpPr>
          <p:cNvPr id="19" name="PlaceHolder 2"/>
          <p:cNvSpPr>
            <a:spLocks noGrp="1"/>
          </p:cNvSpPr>
          <p:nvPr>
            <p:ph type="body"/>
          </p:nvPr>
        </p:nvSpPr>
        <p:spPr>
          <a:xfrm>
            <a:off x="893880" y="2597040"/>
            <a:ext cx="5473800" cy="61876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20" name="PlaceHolder 3"/>
          <p:cNvSpPr>
            <a:spLocks noGrp="1"/>
          </p:cNvSpPr>
          <p:nvPr>
            <p:ph type="body"/>
          </p:nvPr>
        </p:nvSpPr>
        <p:spPr>
          <a:xfrm>
            <a:off x="6641640" y="2597040"/>
            <a:ext cx="547380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21" name="PlaceHolder 4"/>
          <p:cNvSpPr>
            <a:spLocks noGrp="1"/>
          </p:cNvSpPr>
          <p:nvPr>
            <p:ph type="body"/>
          </p:nvPr>
        </p:nvSpPr>
        <p:spPr>
          <a:xfrm>
            <a:off x="6641640" y="5829120"/>
            <a:ext cx="5473800" cy="295128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893880" y="519120"/>
            <a:ext cx="11216880" cy="1885680"/>
          </a:xfrm>
          <a:prstGeom prst="rect">
            <a:avLst/>
          </a:prstGeom>
        </p:spPr>
        <p:txBody>
          <a:bodyPr lIns="0" tIns="0" rIns="0" bIns="0" anchor="ctr"/>
          <a:lstStyle/>
          <a:p>
            <a:pPr algn="ctr"/>
            <a:endParaRPr lang="fr-FR" sz="2400" b="0" strike="noStrike" spc="-1">
              <a:solidFill>
                <a:srgbClr val="000000"/>
              </a:solidFill>
              <a:latin typeface="Helvetica Neue"/>
            </a:endParaRPr>
          </a:p>
        </p:txBody>
      </p:sp>
      <p:sp>
        <p:nvSpPr>
          <p:cNvPr id="23" name="PlaceHolder 2"/>
          <p:cNvSpPr>
            <a:spLocks noGrp="1"/>
          </p:cNvSpPr>
          <p:nvPr>
            <p:ph type="body"/>
          </p:nvPr>
        </p:nvSpPr>
        <p:spPr>
          <a:xfrm>
            <a:off x="893880" y="2597040"/>
            <a:ext cx="547380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24" name="PlaceHolder 3"/>
          <p:cNvSpPr>
            <a:spLocks noGrp="1"/>
          </p:cNvSpPr>
          <p:nvPr>
            <p:ph type="body"/>
          </p:nvPr>
        </p:nvSpPr>
        <p:spPr>
          <a:xfrm>
            <a:off x="6641640" y="2597040"/>
            <a:ext cx="5473800" cy="295128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25" name="PlaceHolder 4"/>
          <p:cNvSpPr>
            <a:spLocks noGrp="1"/>
          </p:cNvSpPr>
          <p:nvPr>
            <p:ph type="body"/>
          </p:nvPr>
        </p:nvSpPr>
        <p:spPr>
          <a:xfrm>
            <a:off x="893880" y="5829120"/>
            <a:ext cx="11216880" cy="295128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5.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 name="Image 13"/>
          <p:cNvPicPr/>
          <p:nvPr/>
        </p:nvPicPr>
        <p:blipFill>
          <a:blip r:embed="rId14"/>
          <a:srcRect l="53142"/>
          <a:stretch/>
        </p:blipFill>
        <p:spPr>
          <a:xfrm>
            <a:off x="9452160" y="60120"/>
            <a:ext cx="3552120" cy="1895040"/>
          </a:xfrm>
          <a:prstGeom prst="rect">
            <a:avLst/>
          </a:prstGeom>
          <a:ln>
            <a:noFill/>
          </a:ln>
        </p:spPr>
      </p:pic>
      <p:pic>
        <p:nvPicPr>
          <p:cNvPr id="6" name="Image 14"/>
          <p:cNvPicPr/>
          <p:nvPr/>
        </p:nvPicPr>
        <p:blipFill>
          <a:blip r:embed="rId15"/>
          <a:srcRect r="50000"/>
          <a:stretch/>
        </p:blipFill>
        <p:spPr>
          <a:xfrm>
            <a:off x="247320" y="0"/>
            <a:ext cx="4030920" cy="2015280"/>
          </a:xfrm>
          <a:prstGeom prst="rect">
            <a:avLst/>
          </a:prstGeom>
          <a:ln>
            <a:noFill/>
          </a:ln>
        </p:spPr>
      </p:pic>
      <p:pic>
        <p:nvPicPr>
          <p:cNvPr id="2" name="Image 15"/>
          <p:cNvPicPr/>
          <p:nvPr/>
        </p:nvPicPr>
        <p:blipFill>
          <a:blip r:embed="rId16"/>
          <a:stretch/>
        </p:blipFill>
        <p:spPr>
          <a:xfrm>
            <a:off x="2566113" y="8223707"/>
            <a:ext cx="7872413" cy="1529893"/>
          </a:xfrm>
          <a:prstGeom prst="rect">
            <a:avLst/>
          </a:prstGeom>
          <a:ln>
            <a:noFill/>
          </a:ln>
        </p:spPr>
      </p:pic>
      <p:sp>
        <p:nvSpPr>
          <p:cNvPr id="3" name="PlaceHolder 1"/>
          <p:cNvSpPr>
            <a:spLocks noGrp="1"/>
          </p:cNvSpPr>
          <p:nvPr>
            <p:ph type="title"/>
          </p:nvPr>
        </p:nvSpPr>
        <p:spPr>
          <a:xfrm>
            <a:off x="1270080" y="2004480"/>
            <a:ext cx="10464480" cy="1296360"/>
          </a:xfrm>
          <a:prstGeom prst="rect">
            <a:avLst/>
          </a:prstGeom>
        </p:spPr>
        <p:txBody>
          <a:bodyPr lIns="50760" tIns="50760" rIns="50760" bIns="50760" anchor="b"/>
          <a:lstStyle/>
          <a:p>
            <a:pPr algn="ctr">
              <a:lnSpc>
                <a:spcPct val="100000"/>
              </a:lnSpc>
            </a:pPr>
            <a:r>
              <a:rPr lang="fr-FR" sz="8000" b="0" strike="noStrike" spc="-1">
                <a:solidFill>
                  <a:srgbClr val="007A9C"/>
                </a:solidFill>
                <a:latin typeface="Anaheim"/>
                <a:ea typeface="Anaheim"/>
              </a:rPr>
              <a:t>Modifiez le style du titre</a:t>
            </a:r>
            <a:endParaRPr lang="fr-FR" sz="8000" b="0" strike="noStrike" spc="-1">
              <a:solidFill>
                <a:srgbClr val="000000"/>
              </a:solidFill>
              <a:latin typeface="Helvetica Neue"/>
            </a:endParaRPr>
          </a:p>
        </p:txBody>
      </p:sp>
      <p:sp>
        <p:nvSpPr>
          <p:cNvPr id="4" name="PlaceHolder 2"/>
          <p:cNvSpPr>
            <a:spLocks noGrp="1"/>
          </p:cNvSpPr>
          <p:nvPr>
            <p:ph type="body"/>
          </p:nvPr>
        </p:nvSpPr>
        <p:spPr>
          <a:xfrm>
            <a:off x="1270080" y="3402720"/>
            <a:ext cx="10464480" cy="3049560"/>
          </a:xfrm>
          <a:prstGeom prst="rect">
            <a:avLst/>
          </a:prstGeom>
        </p:spPr>
        <p:txBody>
          <a:bodyPr lIns="50760" tIns="50760" rIns="50760" bIns="50760"/>
          <a:lstStyle/>
          <a:p>
            <a:pPr algn="ctr">
              <a:lnSpc>
                <a:spcPct val="100000"/>
              </a:lnSpc>
            </a:pPr>
            <a:r>
              <a:rPr lang="fr-FR" sz="3700" b="0" strike="noStrike" spc="-1" dirty="0">
                <a:solidFill>
                  <a:srgbClr val="000000"/>
                </a:solidFill>
                <a:latin typeface="Anaheim"/>
                <a:ea typeface="Anaheim"/>
              </a:rPr>
              <a:t>Modifiez les styles du texte du masque</a:t>
            </a:r>
            <a:endParaRPr lang="fr-FR" sz="3700" b="0" strike="noStrike" spc="-1" dirty="0">
              <a:solidFill>
                <a:srgbClr val="000000"/>
              </a:solidFill>
              <a:latin typeface="Helvetica Neue"/>
            </a:endParaRPr>
          </a:p>
          <a:p>
            <a:pPr algn="ctr">
              <a:lnSpc>
                <a:spcPct val="100000"/>
              </a:lnSpc>
            </a:pPr>
            <a:r>
              <a:rPr lang="fr-FR" sz="3700" b="0" strike="noStrike" spc="-1" dirty="0">
                <a:solidFill>
                  <a:srgbClr val="000000"/>
                </a:solidFill>
                <a:latin typeface="Anaheim"/>
                <a:ea typeface="Anaheim"/>
              </a:rPr>
              <a:t>Deuxième niveau</a:t>
            </a:r>
            <a:endParaRPr lang="fr-FR" sz="3700" b="0" strike="noStrike" spc="-1" dirty="0">
              <a:solidFill>
                <a:srgbClr val="000000"/>
              </a:solidFill>
              <a:latin typeface="Helvetica Neue"/>
            </a:endParaRPr>
          </a:p>
          <a:p>
            <a:pPr algn="ctr">
              <a:lnSpc>
                <a:spcPct val="100000"/>
              </a:lnSpc>
            </a:pPr>
            <a:r>
              <a:rPr lang="fr-FR" sz="3700" b="0" strike="noStrike" spc="-1" dirty="0">
                <a:solidFill>
                  <a:srgbClr val="000000"/>
                </a:solidFill>
                <a:latin typeface="Anaheim"/>
                <a:ea typeface="Anaheim"/>
              </a:rPr>
              <a:t>Troisième niveau</a:t>
            </a:r>
            <a:endParaRPr lang="fr-FR" sz="3700" b="0" strike="noStrike" spc="-1" dirty="0">
              <a:solidFill>
                <a:srgbClr val="000000"/>
              </a:solidFill>
              <a:latin typeface="Helvetica Neue"/>
            </a:endParaRPr>
          </a:p>
          <a:p>
            <a:pPr algn="ctr">
              <a:lnSpc>
                <a:spcPct val="100000"/>
              </a:lnSpc>
            </a:pPr>
            <a:r>
              <a:rPr lang="fr-FR" sz="3700" b="0" strike="noStrike" spc="-1" dirty="0">
                <a:solidFill>
                  <a:srgbClr val="000000"/>
                </a:solidFill>
                <a:latin typeface="Anaheim"/>
                <a:ea typeface="Anaheim"/>
              </a:rPr>
              <a:t>Quatrième niveau</a:t>
            </a:r>
            <a:endParaRPr lang="fr-FR" sz="3700" b="0" strike="noStrike" spc="-1" dirty="0">
              <a:solidFill>
                <a:srgbClr val="000000"/>
              </a:solidFill>
              <a:latin typeface="Helvetica Neue"/>
            </a:endParaRPr>
          </a:p>
          <a:p>
            <a:pPr algn="ctr">
              <a:lnSpc>
                <a:spcPct val="100000"/>
              </a:lnSpc>
            </a:pPr>
            <a:r>
              <a:rPr lang="fr-FR" sz="3700" b="0" strike="noStrike" spc="-1" dirty="0">
                <a:solidFill>
                  <a:srgbClr val="000000"/>
                </a:solidFill>
                <a:latin typeface="Anaheim"/>
                <a:ea typeface="Anaheim"/>
              </a:rPr>
              <a:t>Cinquième niveau</a:t>
            </a:r>
            <a:endParaRPr lang="fr-FR" sz="3700" b="0" strike="noStrike" spc="-1" dirty="0">
              <a:solidFill>
                <a:srgbClr val="000000"/>
              </a:solidFill>
              <a:latin typeface="Helvetica Neue"/>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2" name="pp_back.png"/>
          <p:cNvPicPr/>
          <p:nvPr/>
        </p:nvPicPr>
        <p:blipFill>
          <a:blip r:embed="rId14"/>
          <a:stretch/>
        </p:blipFill>
        <p:spPr>
          <a:xfrm>
            <a:off x="169200" y="433800"/>
            <a:ext cx="12449160" cy="8803440"/>
          </a:xfrm>
          <a:prstGeom prst="rect">
            <a:avLst/>
          </a:prstGeom>
          <a:ln w="12600">
            <a:noFill/>
          </a:ln>
        </p:spPr>
      </p:pic>
      <p:pic>
        <p:nvPicPr>
          <p:cNvPr id="83" name="Image 4"/>
          <p:cNvPicPr/>
          <p:nvPr/>
        </p:nvPicPr>
        <p:blipFill rotWithShape="1">
          <a:blip r:embed="rId15"/>
          <a:srcRect r="50000" b="23130"/>
          <a:stretch/>
        </p:blipFill>
        <p:spPr>
          <a:xfrm>
            <a:off x="9109572" y="8905393"/>
            <a:ext cx="1561554" cy="667889"/>
          </a:xfrm>
          <a:prstGeom prst="rect">
            <a:avLst/>
          </a:prstGeom>
          <a:ln>
            <a:noFill/>
          </a:ln>
        </p:spPr>
      </p:pic>
      <p:pic>
        <p:nvPicPr>
          <p:cNvPr id="84" name="Image 5"/>
          <p:cNvPicPr/>
          <p:nvPr/>
        </p:nvPicPr>
        <p:blipFill rotWithShape="1">
          <a:blip r:embed="rId16"/>
          <a:srcRect l="53137" b="19830"/>
          <a:stretch/>
        </p:blipFill>
        <p:spPr>
          <a:xfrm>
            <a:off x="10671126" y="8905393"/>
            <a:ext cx="1561554" cy="667889"/>
          </a:xfrm>
          <a:prstGeom prst="rect">
            <a:avLst/>
          </a:prstGeom>
          <a:ln>
            <a:noFill/>
          </a:ln>
        </p:spPr>
      </p:pic>
      <p:sp>
        <p:nvSpPr>
          <p:cNvPr id="85" name="PlaceHolder 1"/>
          <p:cNvSpPr>
            <a:spLocks noGrp="1"/>
          </p:cNvSpPr>
          <p:nvPr>
            <p:ph type="title"/>
          </p:nvPr>
        </p:nvSpPr>
        <p:spPr>
          <a:xfrm>
            <a:off x="893880" y="519120"/>
            <a:ext cx="11216880" cy="1885680"/>
          </a:xfrm>
          <a:prstGeom prst="rect">
            <a:avLst/>
          </a:prstGeom>
        </p:spPr>
        <p:txBody>
          <a:bodyPr lIns="90000" tIns="45000" rIns="90000" bIns="45000"/>
          <a:lstStyle/>
          <a:p>
            <a:pPr>
              <a:lnSpc>
                <a:spcPct val="90000"/>
              </a:lnSpc>
            </a:pPr>
            <a:r>
              <a:rPr lang="fr-FR" sz="4400" b="0" strike="noStrike" spc="-1">
                <a:solidFill>
                  <a:srgbClr val="007A9C"/>
                </a:solidFill>
                <a:latin typeface="Anaheim"/>
              </a:rPr>
              <a:t>Modifiez le style du titre</a:t>
            </a:r>
            <a:endParaRPr lang="fr-FR" sz="4400" b="0" strike="noStrike" spc="-1">
              <a:solidFill>
                <a:srgbClr val="000000"/>
              </a:solidFill>
              <a:latin typeface="Helvetica Neue"/>
            </a:endParaRPr>
          </a:p>
        </p:txBody>
      </p:sp>
      <p:sp>
        <p:nvSpPr>
          <p:cNvPr id="86" name="PlaceHolder 2"/>
          <p:cNvSpPr>
            <a:spLocks noGrp="1"/>
          </p:cNvSpPr>
          <p:nvPr>
            <p:ph type="body"/>
          </p:nvPr>
        </p:nvSpPr>
        <p:spPr>
          <a:xfrm>
            <a:off x="893880" y="2597040"/>
            <a:ext cx="11216880" cy="6187680"/>
          </a:xfrm>
          <a:prstGeom prst="rect">
            <a:avLst/>
          </a:prstGeom>
        </p:spPr>
        <p:txBody>
          <a:bodyPr lIns="90000" tIns="45000" rIns="90000" bIns="45000"/>
          <a:lstStyle/>
          <a:p>
            <a:pPr marL="228600" indent="-228240">
              <a:lnSpc>
                <a:spcPct val="90000"/>
              </a:lnSpc>
              <a:spcBef>
                <a:spcPts val="1001"/>
              </a:spcBef>
              <a:buClr>
                <a:srgbClr val="000000"/>
              </a:buClr>
              <a:buFont typeface="Arial"/>
              <a:buChar char="•"/>
            </a:pPr>
            <a:r>
              <a:rPr lang="fr-FR" sz="2800" b="0" strike="noStrike" spc="-1">
                <a:solidFill>
                  <a:srgbClr val="000000"/>
                </a:solidFill>
                <a:latin typeface="Anaheim"/>
              </a:rPr>
              <a:t>Cliquez pour modifier les styles du texte du masque</a:t>
            </a:r>
            <a:endParaRPr lang="fr-FR" sz="2800" b="0" strike="noStrike" spc="-1">
              <a:solidFill>
                <a:srgbClr val="000000"/>
              </a:solidFill>
              <a:latin typeface="Calibri"/>
            </a:endParaRPr>
          </a:p>
          <a:p>
            <a:pPr marL="685800" lvl="1" indent="-228240">
              <a:lnSpc>
                <a:spcPct val="90000"/>
              </a:lnSpc>
              <a:spcBef>
                <a:spcPts val="499"/>
              </a:spcBef>
              <a:buClr>
                <a:srgbClr val="000000"/>
              </a:buClr>
              <a:buFont typeface="Arial"/>
              <a:buChar char="•"/>
            </a:pPr>
            <a:r>
              <a:rPr lang="fr-FR" sz="2400" b="0" strike="noStrike" spc="-1">
                <a:solidFill>
                  <a:srgbClr val="000000"/>
                </a:solidFill>
                <a:latin typeface="Anaheim"/>
              </a:rPr>
              <a:t>Deuxième niveau</a:t>
            </a:r>
            <a:endParaRPr lang="fr-FR" sz="2400" b="0" strike="noStrike" spc="-1">
              <a:solidFill>
                <a:srgbClr val="000000"/>
              </a:solidFill>
              <a:latin typeface="Calibri"/>
            </a:endParaRPr>
          </a:p>
          <a:p>
            <a:pPr marL="1143000" lvl="2" indent="-228240">
              <a:lnSpc>
                <a:spcPct val="90000"/>
              </a:lnSpc>
              <a:spcBef>
                <a:spcPts val="499"/>
              </a:spcBef>
              <a:buClr>
                <a:srgbClr val="000000"/>
              </a:buClr>
              <a:buFont typeface="Arial"/>
              <a:buChar char="•"/>
            </a:pPr>
            <a:r>
              <a:rPr lang="fr-FR" sz="2000" b="0" strike="noStrike" spc="-1">
                <a:solidFill>
                  <a:srgbClr val="000000"/>
                </a:solidFill>
                <a:latin typeface="Anaheim"/>
              </a:rPr>
              <a:t>Troisième niveau</a:t>
            </a:r>
            <a:endParaRPr lang="fr-FR" sz="2000" b="0" strike="noStrike" spc="-1">
              <a:solidFill>
                <a:srgbClr val="000000"/>
              </a:solidFill>
              <a:latin typeface="Calibri"/>
            </a:endParaRPr>
          </a:p>
          <a:p>
            <a:pPr marL="1600200" lvl="3" indent="-228240">
              <a:lnSpc>
                <a:spcPct val="90000"/>
              </a:lnSpc>
              <a:spcBef>
                <a:spcPts val="499"/>
              </a:spcBef>
              <a:buClr>
                <a:srgbClr val="000000"/>
              </a:buClr>
              <a:buFont typeface="Arial"/>
              <a:buChar char="•"/>
            </a:pPr>
            <a:r>
              <a:rPr lang="fr-FR" sz="1800" b="0" strike="noStrike" spc="-1">
                <a:solidFill>
                  <a:srgbClr val="000000"/>
                </a:solidFill>
                <a:latin typeface="Anaheim"/>
              </a:rPr>
              <a:t>Quatrième niveau</a:t>
            </a:r>
            <a:endParaRPr lang="fr-FR" sz="1800" b="0" strike="noStrike" spc="-1">
              <a:solidFill>
                <a:srgbClr val="000000"/>
              </a:solidFill>
              <a:latin typeface="Calibri"/>
            </a:endParaRPr>
          </a:p>
          <a:p>
            <a:pPr marL="2057400" lvl="4" indent="-228240">
              <a:lnSpc>
                <a:spcPct val="90000"/>
              </a:lnSpc>
              <a:spcBef>
                <a:spcPts val="499"/>
              </a:spcBef>
              <a:buClr>
                <a:srgbClr val="000000"/>
              </a:buClr>
              <a:buFont typeface="Arial"/>
              <a:buChar char="•"/>
            </a:pPr>
            <a:r>
              <a:rPr lang="fr-FR" sz="1800" b="0" strike="noStrike" spc="-1">
                <a:solidFill>
                  <a:srgbClr val="000000"/>
                </a:solidFill>
                <a:latin typeface="Anaheim"/>
              </a:rPr>
              <a:t>Cinquième niveau</a:t>
            </a:r>
            <a:endParaRPr lang="fr-FR" sz="1800" b="0" strike="noStrike" spc="-1">
              <a:solidFill>
                <a:srgbClr val="000000"/>
              </a:solidFill>
              <a:latin typeface="Calibri"/>
            </a:endParaRPr>
          </a:p>
        </p:txBody>
      </p:sp>
      <p:sp>
        <p:nvSpPr>
          <p:cNvPr id="7" name="Espace réservé du numéro de diapositive 5">
            <a:extLst>
              <a:ext uri="{FF2B5EF4-FFF2-40B4-BE49-F238E27FC236}">
                <a16:creationId xmlns:a16="http://schemas.microsoft.com/office/drawing/2014/main" id="{6E36ADE0-9014-4588-61BE-B11D7B791E2B}"/>
              </a:ext>
            </a:extLst>
          </p:cNvPr>
          <p:cNvSpPr>
            <a:spLocks noGrp="1"/>
          </p:cNvSpPr>
          <p:nvPr>
            <p:ph type="sldNum" sz="quarter" idx="4"/>
          </p:nvPr>
        </p:nvSpPr>
        <p:spPr>
          <a:xfrm>
            <a:off x="9890349" y="8976960"/>
            <a:ext cx="2925763" cy="488610"/>
          </a:xfrm>
          <a:prstGeom prst="rect">
            <a:avLst/>
          </a:prstGeom>
        </p:spPr>
        <p:txBody>
          <a:bodyPr vert="horz" lIns="91440" tIns="45720" rIns="91440" bIns="45720" rtlCol="0" anchor="ctr"/>
          <a:lstStyle>
            <a:lvl1pPr algn="r">
              <a:defRPr sz="1200" b="1">
                <a:solidFill>
                  <a:schemeClr val="tx1">
                    <a:tint val="75000"/>
                  </a:schemeClr>
                </a:solidFill>
              </a:defRPr>
            </a:lvl1pPr>
          </a:lstStyle>
          <a:p>
            <a:fld id="{C792C391-8669-2F49-9710-675C0ECA7DF0}"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hyperlink" Target="https://doi.org/10.1186/s12911-020-01383-9" TargetMode="External"/><Relationship Id="rId2" Type="http://schemas.openxmlformats.org/officeDocument/2006/relationships/notesSlide" Target="../notesSlides/notesSlide18.xml"/><Relationship Id="rId1" Type="http://schemas.openxmlformats.org/officeDocument/2006/relationships/slideLayout" Target="../slideLayouts/slideLayout15.xml"/><Relationship Id="rId6" Type="http://schemas.openxmlformats.org/officeDocument/2006/relationships/hyperlink" Target="https://www.patientpartner.org/files/APPS_White_Book_fr.pdf" TargetMode="External"/><Relationship Id="rId5" Type="http://schemas.openxmlformats.org/officeDocument/2006/relationships/hyperlink" Target="https://doi.org/10.1093/eurpub/ckaa153" TargetMode="External"/><Relationship Id="rId4" Type="http://schemas.openxmlformats.org/officeDocument/2006/relationships/hyperlink" Target="https://doi.org/10.3390/ijerph17228458"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5.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15.xml"/><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0" name="CustomShape 1"/>
          <p:cNvSpPr/>
          <p:nvPr/>
        </p:nvSpPr>
        <p:spPr>
          <a:xfrm>
            <a:off x="6451200" y="2404440"/>
            <a:ext cx="102240" cy="1333440"/>
          </a:xfrm>
          <a:prstGeom prst="rect">
            <a:avLst/>
          </a:prstGeom>
          <a:noFill/>
          <a:ln w="12600">
            <a:noFill/>
          </a:ln>
        </p:spPr>
        <p:style>
          <a:lnRef idx="0">
            <a:scrgbClr r="0" g="0" b="0"/>
          </a:lnRef>
          <a:fillRef idx="0">
            <a:scrgbClr r="0" g="0" b="0"/>
          </a:fillRef>
          <a:effectRef idx="0">
            <a:scrgbClr r="0" g="0" b="0"/>
          </a:effectRef>
          <a:fontRef idx="minor"/>
        </p:style>
        <p:txBody>
          <a:bodyPr/>
          <a:lstStyle/>
          <a:p>
            <a:endParaRPr lang="en-US">
              <a:latin typeface="Bahnschrift" panose="020B0502040204020203" pitchFamily="34" charset="0"/>
            </a:endParaRPr>
          </a:p>
        </p:txBody>
      </p:sp>
      <p:sp>
        <p:nvSpPr>
          <p:cNvPr id="321" name="TextShape 2"/>
          <p:cNvSpPr txBox="1"/>
          <p:nvPr/>
        </p:nvSpPr>
        <p:spPr>
          <a:xfrm>
            <a:off x="733941" y="2027548"/>
            <a:ext cx="11583683" cy="1255670"/>
          </a:xfrm>
          <a:prstGeom prst="rect">
            <a:avLst/>
          </a:prstGeom>
          <a:noFill/>
          <a:ln w="12600">
            <a:noFill/>
          </a:ln>
        </p:spPr>
        <p:txBody>
          <a:bodyPr lIns="50760" tIns="50760" rIns="50760" bIns="50760" anchor="b"/>
          <a:lstStyle/>
          <a:p>
            <a:pPr algn="ctr">
              <a:lnSpc>
                <a:spcPct val="100000"/>
              </a:lnSpc>
            </a:pPr>
            <a:r>
              <a:rPr lang="fr-FR" sz="4000" b="1" spc="-1" dirty="0">
                <a:solidFill>
                  <a:srgbClr val="0C80A1"/>
                </a:solidFill>
                <a:latin typeface="Calibri" panose="020F0502020204030204" pitchFamily="34" charset="0"/>
                <a:ea typeface="Anaheim"/>
                <a:cs typeface="Calibri" panose="020F0502020204030204" pitchFamily="34" charset="0"/>
              </a:rPr>
              <a:t>P</a:t>
            </a:r>
            <a:r>
              <a:rPr lang="fr-FR" sz="4000" b="1" strike="noStrike" spc="-1" dirty="0">
                <a:solidFill>
                  <a:srgbClr val="0C80A1"/>
                </a:solidFill>
                <a:latin typeface="Calibri" panose="020F0502020204030204" pitchFamily="34" charset="0"/>
                <a:ea typeface="Anaheim"/>
                <a:cs typeface="Calibri" panose="020F0502020204030204" pitchFamily="34" charset="0"/>
              </a:rPr>
              <a:t>rojet</a:t>
            </a:r>
            <a:r>
              <a:rPr lang="fr-FR" sz="4000" b="1" strike="noStrike" spc="-1" dirty="0">
                <a:solidFill>
                  <a:srgbClr val="007A9C"/>
                </a:solidFill>
                <a:latin typeface="Calibri" panose="020F0502020204030204" pitchFamily="34" charset="0"/>
                <a:ea typeface="Anaheim"/>
                <a:cs typeface="Calibri" panose="020F0502020204030204" pitchFamily="34" charset="0"/>
              </a:rPr>
              <a:t> Approche Patient Partenaire de Soins (APPS)</a:t>
            </a:r>
          </a:p>
          <a:p>
            <a:pPr algn="ctr">
              <a:lnSpc>
                <a:spcPct val="100000"/>
              </a:lnSpc>
            </a:pPr>
            <a:r>
              <a:rPr lang="fr-FR" sz="4000" b="1" spc="-1" dirty="0" err="1">
                <a:solidFill>
                  <a:srgbClr val="7FC2DB"/>
                </a:solidFill>
                <a:latin typeface="Calibri" panose="020F0502020204030204" pitchFamily="34" charset="0"/>
                <a:ea typeface="Anaheim"/>
                <a:cs typeface="Calibri" panose="020F0502020204030204" pitchFamily="34" charset="0"/>
              </a:rPr>
              <a:t>Projekts</a:t>
            </a:r>
            <a:r>
              <a:rPr lang="fr-FR" sz="4000" b="1" dirty="0">
                <a:solidFill>
                  <a:srgbClr val="7FC2DB"/>
                </a:solidFill>
                <a:latin typeface="Calibri" panose="020F0502020204030204" pitchFamily="34" charset="0"/>
                <a:cs typeface="Calibri" panose="020F0502020204030204" pitchFamily="34" charset="0"/>
              </a:rPr>
              <a:t> </a:t>
            </a:r>
            <a:r>
              <a:rPr lang="fr-FR" sz="4000" b="1" spc="-1" dirty="0" err="1">
                <a:solidFill>
                  <a:srgbClr val="7FC2DB"/>
                </a:solidFill>
                <a:latin typeface="Calibri" panose="020F0502020204030204" pitchFamily="34" charset="0"/>
                <a:ea typeface="Anaheim"/>
                <a:cs typeface="Calibri" panose="020F0502020204030204" pitchFamily="34" charset="0"/>
              </a:rPr>
              <a:t>Ansatz</a:t>
            </a:r>
            <a:r>
              <a:rPr lang="fr-FR" sz="4000" b="1" spc="-1" dirty="0">
                <a:solidFill>
                  <a:srgbClr val="7FC2DB"/>
                </a:solidFill>
                <a:latin typeface="Calibri" panose="020F0502020204030204" pitchFamily="34" charset="0"/>
                <a:ea typeface="Anaheim"/>
                <a:cs typeface="Calibri" panose="020F0502020204030204" pitchFamily="34" charset="0"/>
              </a:rPr>
              <a:t> der </a:t>
            </a:r>
            <a:r>
              <a:rPr lang="fr-FR" sz="4000" b="1" spc="-1" dirty="0" err="1">
                <a:solidFill>
                  <a:srgbClr val="7FC2DB"/>
                </a:solidFill>
                <a:latin typeface="Calibri" panose="020F0502020204030204" pitchFamily="34" charset="0"/>
                <a:ea typeface="Anaheim"/>
                <a:cs typeface="Calibri" panose="020F0502020204030204" pitchFamily="34" charset="0"/>
              </a:rPr>
              <a:t>Patienten</a:t>
            </a:r>
            <a:r>
              <a:rPr lang="fr-FR" sz="4000" b="1" spc="-1" dirty="0">
                <a:solidFill>
                  <a:srgbClr val="7FC2DB"/>
                </a:solidFill>
                <a:latin typeface="Calibri" panose="020F0502020204030204" pitchFamily="34" charset="0"/>
                <a:ea typeface="Anaheim"/>
                <a:cs typeface="Calibri" panose="020F0502020204030204" pitchFamily="34" charset="0"/>
              </a:rPr>
              <a:t>-Partner-</a:t>
            </a:r>
            <a:r>
              <a:rPr lang="fr-FR" sz="4000" b="1" spc="-1" dirty="0" err="1">
                <a:solidFill>
                  <a:srgbClr val="7FC2DB"/>
                </a:solidFill>
                <a:latin typeface="Calibri" panose="020F0502020204030204" pitchFamily="34" charset="0"/>
                <a:ea typeface="Anaheim"/>
                <a:cs typeface="Calibri" panose="020F0502020204030204" pitchFamily="34" charset="0"/>
              </a:rPr>
              <a:t>Betreuung</a:t>
            </a:r>
            <a:endParaRPr lang="fr-FR" sz="4000" b="1" spc="-1" dirty="0">
              <a:solidFill>
                <a:srgbClr val="7FC2DB"/>
              </a:solidFill>
              <a:latin typeface="Calibri" panose="020F0502020204030204" pitchFamily="34" charset="0"/>
              <a:ea typeface="Anaheim"/>
              <a:cs typeface="Calibri" panose="020F0502020204030204" pitchFamily="34" charset="0"/>
            </a:endParaRPr>
          </a:p>
        </p:txBody>
      </p:sp>
      <p:sp>
        <p:nvSpPr>
          <p:cNvPr id="322" name="TextShape 3"/>
          <p:cNvSpPr txBox="1"/>
          <p:nvPr/>
        </p:nvSpPr>
        <p:spPr>
          <a:xfrm>
            <a:off x="1321200" y="4335762"/>
            <a:ext cx="10464480" cy="3148309"/>
          </a:xfrm>
          <a:prstGeom prst="rect">
            <a:avLst/>
          </a:prstGeom>
          <a:noFill/>
          <a:ln w="12600">
            <a:noFill/>
          </a:ln>
        </p:spPr>
        <p:txBody>
          <a:bodyPr lIns="50760" tIns="50760" rIns="50760" bIns="50760"/>
          <a:lstStyle/>
          <a:p>
            <a:pPr algn="ctr"/>
            <a:r>
              <a:rPr lang="fr-FR" sz="3200" b="0" strike="noStrike" spc="-1" dirty="0">
                <a:solidFill>
                  <a:srgbClr val="000000"/>
                </a:solidFill>
                <a:latin typeface="Calibri" panose="020F0502020204030204" pitchFamily="34" charset="0"/>
                <a:ea typeface="Anaheim"/>
                <a:cs typeface="Calibri" panose="020F0502020204030204" pitchFamily="34" charset="0"/>
              </a:rPr>
              <a:t>Angela ODERO &amp; Pierre BAUMANN-CROISIER</a:t>
            </a:r>
          </a:p>
          <a:p>
            <a:pPr algn="ctr"/>
            <a:r>
              <a:rPr lang="fr-FR" sz="2800" b="0" strike="noStrike" spc="-1" dirty="0">
                <a:solidFill>
                  <a:srgbClr val="000000"/>
                </a:solidFill>
                <a:latin typeface="Calibri" panose="020F0502020204030204" pitchFamily="34" charset="0"/>
                <a:ea typeface="Anaheim"/>
                <a:cs typeface="Calibri" panose="020F0502020204030204" pitchFamily="34" charset="0"/>
              </a:rPr>
              <a:t>Louis CHAUVEL</a:t>
            </a:r>
            <a:r>
              <a:rPr lang="fr-FR" sz="2800" spc="-1" dirty="0">
                <a:solidFill>
                  <a:srgbClr val="000000"/>
                </a:solidFill>
                <a:latin typeface="Calibri" panose="020F0502020204030204" pitchFamily="34" charset="0"/>
                <a:ea typeface="Anaheim"/>
                <a:cs typeface="Calibri" panose="020F0502020204030204" pitchFamily="34" charset="0"/>
              </a:rPr>
              <a:t> &amp; Michèle BAUMANN</a:t>
            </a:r>
          </a:p>
          <a:p>
            <a:pPr algn="ctr"/>
            <a:r>
              <a:rPr lang="fr-FR" sz="2400" b="0" strike="noStrike" spc="-1" dirty="0">
                <a:solidFill>
                  <a:srgbClr val="000000"/>
                </a:solidFill>
                <a:latin typeface="Calibri" panose="020F0502020204030204" pitchFamily="34" charset="0"/>
                <a:ea typeface="Anaheim"/>
                <a:cs typeface="Calibri" panose="020F0502020204030204" pitchFamily="34" charset="0"/>
              </a:rPr>
              <a:t>Université du Luxembourg</a:t>
            </a:r>
            <a:endParaRPr lang="fr-FR" sz="2800" b="0" strike="noStrike" spc="-1" dirty="0">
              <a:solidFill>
                <a:srgbClr val="000000"/>
              </a:solidFill>
              <a:latin typeface="Calibri" panose="020F0502020204030204" pitchFamily="34" charset="0"/>
              <a:ea typeface="Anaheim"/>
              <a:cs typeface="Calibri" panose="020F0502020204030204" pitchFamily="34" charset="0"/>
            </a:endParaRPr>
          </a:p>
          <a:p>
            <a:pPr algn="ctr"/>
            <a:r>
              <a:rPr lang="fr-FR" sz="3200" b="0" strike="noStrike" spc="-1" dirty="0">
                <a:solidFill>
                  <a:srgbClr val="000000"/>
                </a:solidFill>
                <a:latin typeface="Calibri" panose="020F0502020204030204" pitchFamily="34" charset="0"/>
                <a:ea typeface="Anaheim"/>
                <a:cs typeface="Calibri" panose="020F0502020204030204" pitchFamily="34" charset="0"/>
              </a:rPr>
              <a:t>pour le consortium APPS</a:t>
            </a:r>
            <a:endParaRPr lang="fr-FR" sz="3200" b="0" strike="noStrike" spc="-1" dirty="0">
              <a:solidFill>
                <a:srgbClr val="000000"/>
              </a:solidFill>
              <a:latin typeface="Calibri" panose="020F0502020204030204" pitchFamily="34" charset="0"/>
              <a:cs typeface="Calibri" panose="020F0502020204030204" pitchFamily="34" charset="0"/>
            </a:endParaRPr>
          </a:p>
          <a:p>
            <a:pPr algn="ctr"/>
            <a:r>
              <a:rPr lang="fr-FR" sz="3200" spc="-1" dirty="0">
                <a:solidFill>
                  <a:srgbClr val="000000"/>
                </a:solidFill>
                <a:latin typeface="Calibri" panose="020F0502020204030204" pitchFamily="34" charset="0"/>
                <a:cs typeface="Calibri" panose="020F0502020204030204" pitchFamily="34" charset="0"/>
              </a:rPr>
              <a:t>28 avril 2022 </a:t>
            </a:r>
          </a:p>
          <a:p>
            <a:pPr algn="ctr"/>
            <a:r>
              <a:rPr lang="fr-FR" sz="2400" b="1" strike="noStrike" spc="-1" dirty="0">
                <a:solidFill>
                  <a:srgbClr val="000000"/>
                </a:solidFill>
                <a:latin typeface="Calibri" panose="020F0502020204030204" pitchFamily="34" charset="0"/>
                <a:ea typeface="Anaheim"/>
                <a:cs typeface="Calibri" panose="020F0502020204030204" pitchFamily="34" charset="0"/>
              </a:rPr>
              <a:t>GT Santé – Comité Economique et Social </a:t>
            </a:r>
          </a:p>
          <a:p>
            <a:pPr algn="ctr"/>
            <a:r>
              <a:rPr lang="fr-FR" sz="2400" b="1" strike="noStrike" spc="-1" dirty="0">
                <a:solidFill>
                  <a:srgbClr val="000000"/>
                </a:solidFill>
                <a:latin typeface="Calibri" panose="020F0502020204030204" pitchFamily="34" charset="0"/>
                <a:ea typeface="Anaheim"/>
                <a:cs typeface="Calibri" panose="020F0502020204030204" pitchFamily="34" charset="0"/>
              </a:rPr>
              <a:t>de la Grande Région CESGR/WSAGR</a:t>
            </a:r>
            <a:endParaRPr lang="fr-FR" sz="2400" b="1" strike="noStrike" spc="-1" dirty="0">
              <a:solidFill>
                <a:srgbClr val="000000"/>
              </a:solid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au 8">
            <a:extLst>
              <a:ext uri="{FF2B5EF4-FFF2-40B4-BE49-F238E27FC236}">
                <a16:creationId xmlns:a16="http://schemas.microsoft.com/office/drawing/2014/main" id="{E7B29179-0763-D349-22ED-811E30064240}"/>
              </a:ext>
            </a:extLst>
          </p:cNvPr>
          <p:cNvGraphicFramePr>
            <a:graphicFrameLocks noGrp="1"/>
          </p:cNvGraphicFramePr>
          <p:nvPr>
            <p:extLst>
              <p:ext uri="{D42A27DB-BD31-4B8C-83A1-F6EECF244321}">
                <p14:modId xmlns:p14="http://schemas.microsoft.com/office/powerpoint/2010/main" val="372162517"/>
              </p:ext>
            </p:extLst>
          </p:nvPr>
        </p:nvGraphicFramePr>
        <p:xfrm>
          <a:off x="884840" y="2779059"/>
          <a:ext cx="11226080" cy="5791462"/>
        </p:xfrm>
        <a:graphic>
          <a:graphicData uri="http://schemas.openxmlformats.org/drawingml/2006/table">
            <a:tbl>
              <a:tblPr firstRow="1" bandRow="1">
                <a:tableStyleId>{5C22544A-7EE6-4342-B048-85BDC9FD1C3A}</a:tableStyleId>
              </a:tblPr>
              <a:tblGrid>
                <a:gridCol w="562960">
                  <a:extLst>
                    <a:ext uri="{9D8B030D-6E8A-4147-A177-3AD203B41FA5}">
                      <a16:colId xmlns:a16="http://schemas.microsoft.com/office/drawing/2014/main" val="2457297729"/>
                    </a:ext>
                  </a:extLst>
                </a:gridCol>
                <a:gridCol w="5050080">
                  <a:extLst>
                    <a:ext uri="{9D8B030D-6E8A-4147-A177-3AD203B41FA5}">
                      <a16:colId xmlns:a16="http://schemas.microsoft.com/office/drawing/2014/main" val="3539372396"/>
                    </a:ext>
                  </a:extLst>
                </a:gridCol>
                <a:gridCol w="560973">
                  <a:extLst>
                    <a:ext uri="{9D8B030D-6E8A-4147-A177-3AD203B41FA5}">
                      <a16:colId xmlns:a16="http://schemas.microsoft.com/office/drawing/2014/main" val="724758170"/>
                    </a:ext>
                  </a:extLst>
                </a:gridCol>
                <a:gridCol w="5052067">
                  <a:extLst>
                    <a:ext uri="{9D8B030D-6E8A-4147-A177-3AD203B41FA5}">
                      <a16:colId xmlns:a16="http://schemas.microsoft.com/office/drawing/2014/main" val="214409374"/>
                    </a:ext>
                  </a:extLst>
                </a:gridCol>
              </a:tblGrid>
              <a:tr h="1086788">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800" b="1" kern="1200" dirty="0">
                          <a:solidFill>
                            <a:srgbClr val="FFC000"/>
                          </a:solidFill>
                          <a:latin typeface="Calibri" panose="020F0502020204030204" pitchFamily="34" charset="0"/>
                          <a:ea typeface="+mn-ea"/>
                          <a:cs typeface="Calibri" panose="020F0502020204030204" pitchFamily="34" charset="0"/>
                        </a:rPr>
                        <a:t>MICRO (la relation de soin) </a:t>
                      </a:r>
                      <a:endParaRPr lang="fr-BE" altLang="en-US" sz="2800" b="1" kern="1200" dirty="0">
                        <a:solidFill>
                          <a:srgbClr val="FFC000"/>
                        </a:solidFill>
                        <a:latin typeface="Calibri" panose="020F050202020403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altLang="en-US" sz="2000" b="1" i="0" u="none" strike="noStrike" kern="1200" cap="none" normalizeH="0" baseline="0" dirty="0">
                          <a:ln>
                            <a:noFill/>
                          </a:ln>
                          <a:solidFill>
                            <a:schemeClr val="bg1"/>
                          </a:solidFill>
                          <a:effectLst/>
                          <a:latin typeface="Calibri" panose="020F0502020204030204" pitchFamily="34" charset="0"/>
                          <a:ea typeface="+mn-ea"/>
                          <a:cs typeface="Calibri" panose="020F0502020204030204" pitchFamily="34" charset="0"/>
                        </a:rPr>
                        <a:t>Recommandations enseignement de l’APPS</a:t>
                      </a:r>
                    </a:p>
                  </a:txBody>
                  <a:tcPr>
                    <a:solidFill>
                      <a:srgbClr val="0C80A1"/>
                    </a:solidFill>
                  </a:tcPr>
                </a:tc>
                <a:tc hMerge="1">
                  <a:txBody>
                    <a:bodyPr/>
                    <a:lstStyle/>
                    <a:p>
                      <a:endParaRPr lang="fr-FR" dirty="0"/>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2200" b="1" kern="1200" dirty="0">
                          <a:solidFill>
                            <a:srgbClr val="002060"/>
                          </a:solidFill>
                          <a:latin typeface="Calibri" panose="020F0502020204030204" pitchFamily="34" charset="0"/>
                          <a:ea typeface="+mn-ea"/>
                          <a:cs typeface="Calibri" panose="020F0502020204030204" pitchFamily="34" charset="0"/>
                        </a:rPr>
                        <a:t>MIKRO (die Pflegebeziehung) </a:t>
                      </a:r>
                      <a:endParaRPr lang="fr-BE" altLang="en-US" sz="2200" b="1" kern="1200" dirty="0">
                        <a:solidFill>
                          <a:srgbClr val="002060"/>
                        </a:solidFill>
                        <a:latin typeface="Calibri" panose="020F050202020403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de-DE" altLang="en-US" sz="1800" b="1" kern="1200" dirty="0">
                          <a:solidFill>
                            <a:schemeClr val="bg1"/>
                          </a:solidFill>
                          <a:latin typeface="Calibri" panose="020F0502020204030204" pitchFamily="34" charset="0"/>
                          <a:ea typeface="+mn-ea"/>
                          <a:cs typeface="Calibri" panose="020F0502020204030204" pitchFamily="34" charset="0"/>
                        </a:rPr>
                        <a:t>Unterrichtsempfehlungen des Patient Partner</a:t>
                      </a:r>
                    </a:p>
                  </a:txBody>
                  <a:tcPr>
                    <a:solidFill>
                      <a:srgbClr val="7FC2DB"/>
                    </a:solidFill>
                  </a:tcPr>
                </a:tc>
                <a:tc hMerge="1">
                  <a:txBody>
                    <a:bodyPr/>
                    <a:lstStyle/>
                    <a:p>
                      <a:endParaRPr lang="fr-FR" dirty="0"/>
                    </a:p>
                  </a:txBody>
                  <a:tcPr/>
                </a:tc>
                <a:extLst>
                  <a:ext uri="{0D108BD9-81ED-4DB2-BD59-A6C34878D82A}">
                    <a16:rowId xmlns:a16="http://schemas.microsoft.com/office/drawing/2014/main" val="1386753243"/>
                  </a:ext>
                </a:extLst>
              </a:tr>
              <a:tr h="1246609">
                <a:tc>
                  <a:txBody>
                    <a:bodyPr/>
                    <a:lstStyle/>
                    <a:p>
                      <a:pPr algn="ctr"/>
                      <a:r>
                        <a:rPr lang="fr-FR" sz="1800" b="1" dirty="0">
                          <a:solidFill>
                            <a:schemeClr val="bg1"/>
                          </a:solidFill>
                          <a:latin typeface="Calibri" panose="020F0502020204030204" pitchFamily="34" charset="0"/>
                          <a:cs typeface="Calibri" panose="020F0502020204030204" pitchFamily="34" charset="0"/>
                        </a:rPr>
                        <a:t>(1)</a:t>
                      </a:r>
                    </a:p>
                  </a:txBody>
                  <a:tcPr>
                    <a:solidFill>
                      <a:srgbClr val="0C80A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altLang="en-US" sz="1800" dirty="0">
                          <a:solidFill>
                            <a:srgbClr val="26708C"/>
                          </a:solidFill>
                          <a:latin typeface="Arial (Headings)"/>
                        </a:rPr>
                        <a:t>Enseigner grâce au partenariat </a:t>
                      </a:r>
                      <a:endParaRPr kumimoji="0" lang="en-US" altLang="en-US" sz="4000" i="0" u="none" strike="noStrike" cap="none" normalizeH="0" baseline="0" dirty="0">
                        <a:ln>
                          <a:noFill/>
                        </a:ln>
                        <a:solidFill>
                          <a:schemeClr val="tx1"/>
                        </a:solidFill>
                        <a:effectLst/>
                        <a:latin typeface="Arial (Headings)"/>
                      </a:endParaRPr>
                    </a:p>
                  </a:txBody>
                  <a:tcPr>
                    <a:noFill/>
                  </a:tcPr>
                </a:tc>
                <a:tc>
                  <a:txBody>
                    <a:bodyPr/>
                    <a:lstStyle/>
                    <a:p>
                      <a:pPr algn="ctr"/>
                      <a:r>
                        <a:rPr lang="fr-FR" sz="1800" b="1" dirty="0">
                          <a:solidFill>
                            <a:schemeClr val="bg1"/>
                          </a:solidFill>
                          <a:latin typeface="Calibri" panose="020F0502020204030204" pitchFamily="34" charset="0"/>
                          <a:cs typeface="Calibri" panose="020F0502020204030204" pitchFamily="34" charset="0"/>
                        </a:rPr>
                        <a:t>(1)</a:t>
                      </a:r>
                    </a:p>
                  </a:txBody>
                  <a:tcPr>
                    <a:solidFill>
                      <a:srgbClr val="7FC2D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ltLang="en-US" sz="1800" dirty="0">
                          <a:solidFill>
                            <a:srgbClr val="7FC2DB"/>
                          </a:solidFill>
                          <a:latin typeface="Arial (Headings)"/>
                        </a:rPr>
                        <a:t>Unterrichten durch Partnerschaft</a:t>
                      </a:r>
                    </a:p>
                  </a:txBody>
                  <a:tcPr>
                    <a:noFill/>
                  </a:tcPr>
                </a:tc>
                <a:extLst>
                  <a:ext uri="{0D108BD9-81ED-4DB2-BD59-A6C34878D82A}">
                    <a16:rowId xmlns:a16="http://schemas.microsoft.com/office/drawing/2014/main" val="1850092035"/>
                  </a:ext>
                </a:extLst>
              </a:tr>
              <a:tr h="1073235">
                <a:tc>
                  <a:txBody>
                    <a:bodyPr/>
                    <a:lstStyle/>
                    <a:p>
                      <a:pPr algn="ctr"/>
                      <a:r>
                        <a:rPr lang="fr-FR" sz="1800" b="1" dirty="0">
                          <a:solidFill>
                            <a:schemeClr val="bg1"/>
                          </a:solidFill>
                          <a:latin typeface="Calibri" panose="020F0502020204030204" pitchFamily="34" charset="0"/>
                          <a:cs typeface="Calibri" panose="020F0502020204030204" pitchFamily="34" charset="0"/>
                        </a:rPr>
                        <a:t>(2)</a:t>
                      </a:r>
                    </a:p>
                  </a:txBody>
                  <a:tcPr>
                    <a:solidFill>
                      <a:srgbClr val="0C80A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altLang="en-US" sz="1800" dirty="0">
                          <a:solidFill>
                            <a:srgbClr val="26708C"/>
                          </a:solidFill>
                          <a:latin typeface="Arial (Headings)"/>
                        </a:rPr>
                        <a:t>Enseigner le partenariat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800" kern="1200" dirty="0">
                        <a:solidFill>
                          <a:srgbClr val="0C80A1"/>
                        </a:solidFill>
                        <a:latin typeface="Calibri" panose="020F0502020204030204" pitchFamily="34" charset="0"/>
                        <a:ea typeface="+mn-ea"/>
                        <a:cs typeface="Calibri" panose="020F0502020204030204" pitchFamily="34" charset="0"/>
                      </a:endParaRPr>
                    </a:p>
                  </a:txBody>
                  <a:tcPr>
                    <a:noFill/>
                  </a:tcPr>
                </a:tc>
                <a:tc>
                  <a:txBody>
                    <a:bodyPr/>
                    <a:lstStyle/>
                    <a:p>
                      <a:pPr algn="ctr"/>
                      <a:r>
                        <a:rPr lang="fr-FR" sz="1800" b="1" dirty="0">
                          <a:solidFill>
                            <a:schemeClr val="bg1"/>
                          </a:solidFill>
                          <a:latin typeface="Calibri" panose="020F0502020204030204" pitchFamily="34" charset="0"/>
                          <a:cs typeface="Calibri" panose="020F0502020204030204" pitchFamily="34" charset="0"/>
                        </a:rPr>
                        <a:t>(2)</a:t>
                      </a:r>
                    </a:p>
                  </a:txBody>
                  <a:tcPr>
                    <a:solidFill>
                      <a:srgbClr val="7FC2D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ltLang="en-US" sz="1800" dirty="0">
                          <a:solidFill>
                            <a:srgbClr val="7FC2DB"/>
                          </a:solidFill>
                          <a:latin typeface="Arial (Headings)"/>
                        </a:rPr>
                        <a:t>Partnerschaft unterrichten</a:t>
                      </a:r>
                    </a:p>
                  </a:txBody>
                  <a:tcPr>
                    <a:noFill/>
                  </a:tcPr>
                </a:tc>
                <a:extLst>
                  <a:ext uri="{0D108BD9-81ED-4DB2-BD59-A6C34878D82A}">
                    <a16:rowId xmlns:a16="http://schemas.microsoft.com/office/drawing/2014/main" val="4244018972"/>
                  </a:ext>
                </a:extLst>
              </a:tr>
              <a:tr h="1311595">
                <a:tc>
                  <a:txBody>
                    <a:bodyPr/>
                    <a:lstStyle/>
                    <a:p>
                      <a:pPr algn="ctr"/>
                      <a:r>
                        <a:rPr lang="fr-FR" sz="1800" b="1" dirty="0">
                          <a:solidFill>
                            <a:schemeClr val="bg1"/>
                          </a:solidFill>
                          <a:latin typeface="Calibri" panose="020F0502020204030204" pitchFamily="34" charset="0"/>
                          <a:cs typeface="Calibri" panose="020F0502020204030204" pitchFamily="34" charset="0"/>
                        </a:rPr>
                        <a:t>(3)</a:t>
                      </a:r>
                    </a:p>
                  </a:txBody>
                  <a:tcPr>
                    <a:solidFill>
                      <a:srgbClr val="0C80A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altLang="en-US" sz="1800" dirty="0">
                          <a:solidFill>
                            <a:srgbClr val="26708C"/>
                          </a:solidFill>
                          <a:latin typeface="Arial (Headings)"/>
                        </a:rPr>
                        <a:t>Construction de dispositifs intégrant les patients partenaires éducatifs (PPE) </a:t>
                      </a:r>
                      <a:endParaRPr kumimoji="0" lang="en-US" altLang="en-US" sz="4000" i="0" u="none" strike="noStrike" cap="none" normalizeH="0" baseline="0" dirty="0">
                        <a:ln>
                          <a:noFill/>
                        </a:ln>
                        <a:solidFill>
                          <a:schemeClr val="tx1"/>
                        </a:solidFill>
                        <a:effectLst/>
                        <a:latin typeface="Arial (Headings)"/>
                      </a:endParaRPr>
                    </a:p>
                  </a:txBody>
                  <a:tcPr>
                    <a:noFill/>
                  </a:tcPr>
                </a:tc>
                <a:tc>
                  <a:txBody>
                    <a:bodyPr/>
                    <a:lstStyle/>
                    <a:p>
                      <a:pPr algn="ctr"/>
                      <a:r>
                        <a:rPr lang="fr-FR" sz="1800" b="1" dirty="0">
                          <a:solidFill>
                            <a:schemeClr val="bg1"/>
                          </a:solidFill>
                          <a:latin typeface="Calibri" panose="020F0502020204030204" pitchFamily="34" charset="0"/>
                          <a:cs typeface="Calibri" panose="020F0502020204030204" pitchFamily="34" charset="0"/>
                        </a:rPr>
                        <a:t>(3)</a:t>
                      </a:r>
                    </a:p>
                  </a:txBody>
                  <a:tcPr>
                    <a:solidFill>
                      <a:srgbClr val="7FC2D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ltLang="en-US" sz="1800" dirty="0">
                          <a:solidFill>
                            <a:srgbClr val="7FC2DB"/>
                          </a:solidFill>
                          <a:latin typeface="Arial (Headings)"/>
                        </a:rPr>
                        <a:t>Ausbildung von Systemen zur Integration von Patientenbildungspartnern (PBP)</a:t>
                      </a:r>
                    </a:p>
                  </a:txBody>
                  <a:tcPr>
                    <a:noFill/>
                  </a:tcPr>
                </a:tc>
                <a:extLst>
                  <a:ext uri="{0D108BD9-81ED-4DB2-BD59-A6C34878D82A}">
                    <a16:rowId xmlns:a16="http://schemas.microsoft.com/office/drawing/2014/main" val="3794121048"/>
                  </a:ext>
                </a:extLst>
              </a:tr>
              <a:tr h="1073235">
                <a:tc>
                  <a:txBody>
                    <a:bodyPr/>
                    <a:lstStyle/>
                    <a:p>
                      <a:pPr algn="ctr"/>
                      <a:r>
                        <a:rPr lang="fr-FR" sz="1800" b="1" dirty="0">
                          <a:solidFill>
                            <a:schemeClr val="bg1"/>
                          </a:solidFill>
                          <a:latin typeface="Calibri" panose="020F0502020204030204" pitchFamily="34" charset="0"/>
                          <a:cs typeface="Calibri" panose="020F0502020204030204" pitchFamily="34" charset="0"/>
                        </a:rPr>
                        <a:t>(4)</a:t>
                      </a:r>
                    </a:p>
                  </a:txBody>
                  <a:tcPr>
                    <a:solidFill>
                      <a:srgbClr val="0C80A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altLang="en-US" sz="1800" dirty="0">
                          <a:solidFill>
                            <a:srgbClr val="26708C"/>
                          </a:solidFill>
                          <a:latin typeface="Arial (Headings)"/>
                        </a:rPr>
                        <a:t>Evaluer les dispositifs pédagogiques mis en place </a:t>
                      </a:r>
                      <a:endParaRPr kumimoji="0" lang="en-US" altLang="en-US" sz="1800" i="0" u="none" strike="noStrike" cap="none" normalizeH="0" baseline="0" dirty="0">
                        <a:ln>
                          <a:noFill/>
                        </a:ln>
                        <a:solidFill>
                          <a:srgbClr val="0C80A1"/>
                        </a:solidFill>
                        <a:effectLst/>
                        <a:latin typeface="Calibri" panose="020F0502020204030204" pitchFamily="34" charset="0"/>
                        <a:cs typeface="Calibri" panose="020F0502020204030204" pitchFamily="34" charset="0"/>
                      </a:endParaRPr>
                    </a:p>
                    <a:p>
                      <a:endParaRPr lang="fr-FR" sz="1800" dirty="0">
                        <a:solidFill>
                          <a:srgbClr val="0C80A1"/>
                        </a:solidFill>
                        <a:latin typeface="Calibri" panose="020F0502020204030204" pitchFamily="34" charset="0"/>
                        <a:cs typeface="Calibri" panose="020F0502020204030204" pitchFamily="34" charset="0"/>
                      </a:endParaRPr>
                    </a:p>
                  </a:txBody>
                  <a:tcPr>
                    <a:noFill/>
                  </a:tcPr>
                </a:tc>
                <a:tc>
                  <a:txBody>
                    <a:bodyPr/>
                    <a:lstStyle/>
                    <a:p>
                      <a:pPr algn="ctr"/>
                      <a:r>
                        <a:rPr lang="fr-FR" sz="1800" b="1" dirty="0">
                          <a:solidFill>
                            <a:schemeClr val="bg1"/>
                          </a:solidFill>
                          <a:latin typeface="Calibri" panose="020F0502020204030204" pitchFamily="34" charset="0"/>
                          <a:cs typeface="Calibri" panose="020F0502020204030204" pitchFamily="34" charset="0"/>
                        </a:rPr>
                        <a:t>(4)</a:t>
                      </a:r>
                    </a:p>
                  </a:txBody>
                  <a:tcPr>
                    <a:solidFill>
                      <a:srgbClr val="7FC2D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ltLang="en-US" sz="1800" dirty="0">
                          <a:solidFill>
                            <a:srgbClr val="7FC2DB"/>
                          </a:solidFill>
                          <a:latin typeface="Arial (Headings)"/>
                        </a:rPr>
                        <a:t>Bewertung der eingeführten </a:t>
                      </a:r>
                      <a:r>
                        <a:rPr lang="de-DE" altLang="en-US" sz="1800" dirty="0" err="1">
                          <a:solidFill>
                            <a:srgbClr val="7FC2DB"/>
                          </a:solidFill>
                          <a:latin typeface="Arial (Headings)"/>
                        </a:rPr>
                        <a:t>Lernarrangementen</a:t>
                      </a:r>
                      <a:endParaRPr kumimoji="0" lang="en-US" altLang="en-US" sz="4000" i="0" u="none" strike="noStrike" cap="none" normalizeH="0" baseline="0" dirty="0">
                        <a:ln>
                          <a:noFill/>
                        </a:ln>
                        <a:solidFill>
                          <a:srgbClr val="7FC2DB"/>
                        </a:solidFill>
                        <a:effectLst/>
                        <a:latin typeface="Arial (Headings)"/>
                      </a:endParaRPr>
                    </a:p>
                  </a:txBody>
                  <a:tcPr>
                    <a:noFill/>
                  </a:tcPr>
                </a:tc>
                <a:extLst>
                  <a:ext uri="{0D108BD9-81ED-4DB2-BD59-A6C34878D82A}">
                    <a16:rowId xmlns:a16="http://schemas.microsoft.com/office/drawing/2014/main" val="2579561873"/>
                  </a:ext>
                </a:extLst>
              </a:tr>
            </a:tbl>
          </a:graphicData>
        </a:graphic>
      </p:graphicFrame>
      <p:sp>
        <p:nvSpPr>
          <p:cNvPr id="9" name="Espace réservé du texte 4">
            <a:extLst>
              <a:ext uri="{FF2B5EF4-FFF2-40B4-BE49-F238E27FC236}">
                <a16:creationId xmlns:a16="http://schemas.microsoft.com/office/drawing/2014/main" id="{555C63CD-5D37-F369-EAD2-40B51E46C4EE}"/>
              </a:ext>
            </a:extLst>
          </p:cNvPr>
          <p:cNvSpPr>
            <a:spLocks noGrp="1"/>
          </p:cNvSpPr>
          <p:nvPr>
            <p:ph type="body"/>
          </p:nvPr>
        </p:nvSpPr>
        <p:spPr>
          <a:xfrm>
            <a:off x="6637120" y="519120"/>
            <a:ext cx="5473800" cy="2259939"/>
          </a:xfrm>
        </p:spPr>
        <p:txBody>
          <a:bodyPr/>
          <a:lstStyle/>
          <a:p>
            <a:pPr algn="ctr"/>
            <a:r>
              <a:rPr lang="de-DE" sz="3200" dirty="0">
                <a:solidFill>
                  <a:srgbClr val="7FC2DB"/>
                </a:solidFill>
                <a:latin typeface="Calibri" panose="020F0502020204030204" pitchFamily="34" charset="0"/>
                <a:cs typeface="Calibri" panose="020F0502020204030204" pitchFamily="34" charset="0"/>
              </a:rPr>
              <a:t>Ein systemischer Ansatz für Engagement in Bezug auf die Aspekte</a:t>
            </a:r>
          </a:p>
          <a:p>
            <a:pPr algn="ctr"/>
            <a:r>
              <a:rPr lang="de-DE" sz="3200" dirty="0">
                <a:solidFill>
                  <a:srgbClr val="7FC2DB"/>
                </a:solidFill>
                <a:latin typeface="Calibri" panose="020F0502020204030204" pitchFamily="34" charset="0"/>
                <a:cs typeface="Calibri" panose="020F0502020204030204" pitchFamily="34" charset="0"/>
              </a:rPr>
              <a:t>MIKRO</a:t>
            </a:r>
          </a:p>
        </p:txBody>
      </p:sp>
      <p:sp>
        <p:nvSpPr>
          <p:cNvPr id="10" name="Espace réservé du texte 5">
            <a:extLst>
              <a:ext uri="{FF2B5EF4-FFF2-40B4-BE49-F238E27FC236}">
                <a16:creationId xmlns:a16="http://schemas.microsoft.com/office/drawing/2014/main" id="{9C05C5B2-D4EC-163F-6F54-8DEB995C0977}"/>
              </a:ext>
            </a:extLst>
          </p:cNvPr>
          <p:cNvSpPr>
            <a:spLocks noGrp="1"/>
          </p:cNvSpPr>
          <p:nvPr>
            <p:ph type="body"/>
          </p:nvPr>
        </p:nvSpPr>
        <p:spPr>
          <a:xfrm>
            <a:off x="889360" y="519120"/>
            <a:ext cx="5473800" cy="1901351"/>
          </a:xfrm>
        </p:spPr>
        <p:txBody>
          <a:bodyPr/>
          <a:lstStyle/>
          <a:p>
            <a:pPr algn="ctr"/>
            <a:r>
              <a:rPr lang="fr-FR" sz="3200" dirty="0">
                <a:solidFill>
                  <a:srgbClr val="0C80A1"/>
                </a:solidFill>
                <a:latin typeface="Calibri" panose="020F0502020204030204" pitchFamily="34" charset="0"/>
                <a:cs typeface="Calibri" panose="020F0502020204030204" pitchFamily="34" charset="0"/>
              </a:rPr>
              <a:t>Une approche systémique de l’engagement sur les aspects MICRO</a:t>
            </a:r>
            <a:endParaRPr lang="fr-FR" sz="3200" dirty="0"/>
          </a:p>
        </p:txBody>
      </p:sp>
      <p:sp>
        <p:nvSpPr>
          <p:cNvPr id="2" name="Slide Number Placeholder 1">
            <a:extLst>
              <a:ext uri="{FF2B5EF4-FFF2-40B4-BE49-F238E27FC236}">
                <a16:creationId xmlns:a16="http://schemas.microsoft.com/office/drawing/2014/main" id="{B3CBB576-1412-4E0B-A928-87C144EDAD09}"/>
              </a:ext>
            </a:extLst>
          </p:cNvPr>
          <p:cNvSpPr>
            <a:spLocks noGrp="1"/>
          </p:cNvSpPr>
          <p:nvPr>
            <p:ph type="sldNum" sz="quarter" idx="4"/>
          </p:nvPr>
        </p:nvSpPr>
        <p:spPr/>
        <p:txBody>
          <a:bodyPr/>
          <a:lstStyle/>
          <a:p>
            <a:fld id="{C792C391-8669-2F49-9710-675C0ECA7DF0}" type="slidenum">
              <a:rPr lang="fr-FR" smtClean="0"/>
              <a:pPr/>
              <a:t>11</a:t>
            </a:fld>
            <a:endParaRPr lang="fr-FR" dirty="0"/>
          </a:p>
        </p:txBody>
      </p:sp>
    </p:spTree>
    <p:extLst>
      <p:ext uri="{BB962C8B-B14F-4D97-AF65-F5344CB8AC3E}">
        <p14:creationId xmlns:p14="http://schemas.microsoft.com/office/powerpoint/2010/main" val="5807224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2C8E7567-24AE-FDFA-5A57-7371FECE3175}"/>
              </a:ext>
            </a:extLst>
          </p:cNvPr>
          <p:cNvSpPr>
            <a:spLocks noGrp="1"/>
          </p:cNvSpPr>
          <p:nvPr>
            <p:ph type="body"/>
          </p:nvPr>
        </p:nvSpPr>
        <p:spPr>
          <a:xfrm>
            <a:off x="881523" y="766255"/>
            <a:ext cx="5473800" cy="2285040"/>
          </a:xfrm>
        </p:spPr>
        <p:txBody>
          <a:bodyPr>
            <a:normAutofit/>
          </a:bodyPr>
          <a:lstStyle/>
          <a:p>
            <a:pPr marL="0" indent="0" algn="ctr">
              <a:buNone/>
            </a:pPr>
            <a:r>
              <a:rPr lang="fr-LU" sz="3000" dirty="0">
                <a:solidFill>
                  <a:srgbClr val="0C80A1"/>
                </a:solidFill>
                <a:latin typeface="Calibri" panose="020F0502020204030204" pitchFamily="34" charset="0"/>
                <a:ea typeface="Verdana" panose="020B0604030504040204" pitchFamily="34" charset="0"/>
                <a:cs typeface="Calibri" panose="020F0502020204030204" pitchFamily="34" charset="0"/>
              </a:rPr>
              <a:t>Pour les Professionnels de santé (</a:t>
            </a:r>
            <a:r>
              <a:rPr lang="fr-LU" sz="3000" dirty="0" err="1">
                <a:solidFill>
                  <a:srgbClr val="0C80A1"/>
                </a:solidFill>
                <a:latin typeface="Calibri" panose="020F0502020204030204" pitchFamily="34" charset="0"/>
                <a:ea typeface="Verdana" panose="020B0604030504040204" pitchFamily="34" charset="0"/>
                <a:cs typeface="Calibri" panose="020F0502020204030204" pitchFamily="34" charset="0"/>
              </a:rPr>
              <a:t>PdS</a:t>
            </a:r>
            <a:r>
              <a:rPr lang="fr-LU" sz="3000" dirty="0">
                <a:solidFill>
                  <a:srgbClr val="0C80A1"/>
                </a:solidFill>
                <a:latin typeface="Calibri" panose="020F0502020204030204" pitchFamily="34" charset="0"/>
                <a:ea typeface="Verdana" panose="020B0604030504040204" pitchFamily="34" charset="0"/>
                <a:cs typeface="Calibri" panose="020F0502020204030204" pitchFamily="34" charset="0"/>
              </a:rPr>
              <a:t>), l’accès à des outils de communication comme une condition au partenariat:</a:t>
            </a:r>
            <a:endParaRPr lang="en-US" sz="3000" dirty="0">
              <a:solidFill>
                <a:srgbClr val="0C80A1"/>
              </a:solidFill>
              <a:latin typeface="Calibri" panose="020F0502020204030204" pitchFamily="34" charset="0"/>
              <a:cs typeface="Calibri" panose="020F0502020204030204" pitchFamily="34" charset="0"/>
            </a:endParaRPr>
          </a:p>
        </p:txBody>
      </p:sp>
      <p:sp>
        <p:nvSpPr>
          <p:cNvPr id="4" name="Espace réservé du texte 3">
            <a:extLst>
              <a:ext uri="{FF2B5EF4-FFF2-40B4-BE49-F238E27FC236}">
                <a16:creationId xmlns:a16="http://schemas.microsoft.com/office/drawing/2014/main" id="{2EC8DFB3-588E-0A47-9F87-7F4E5F332E3B}"/>
              </a:ext>
            </a:extLst>
          </p:cNvPr>
          <p:cNvSpPr>
            <a:spLocks noGrp="1"/>
          </p:cNvSpPr>
          <p:nvPr>
            <p:ph type="body"/>
          </p:nvPr>
        </p:nvSpPr>
        <p:spPr>
          <a:xfrm>
            <a:off x="6641640" y="778200"/>
            <a:ext cx="5473800" cy="2285040"/>
          </a:xfrm>
        </p:spPr>
        <p:txBody>
          <a:bodyPr>
            <a:normAutofit fontScale="92500"/>
          </a:bodyPr>
          <a:lstStyle/>
          <a:p>
            <a:pPr algn="ctr"/>
            <a:r>
              <a:rPr lang="de-DE" sz="3200" dirty="0">
                <a:solidFill>
                  <a:srgbClr val="7FC2DB"/>
                </a:solidFill>
                <a:latin typeface="Calibri" panose="020F0502020204030204" pitchFamily="34" charset="0"/>
                <a:ea typeface="Verdana" panose="020B0604030504040204" pitchFamily="34" charset="0"/>
                <a:cs typeface="Calibri" panose="020F0502020204030204" pitchFamily="34" charset="0"/>
              </a:rPr>
              <a:t>Für Angehörige der Gesundheitsfachkräfte (GF) ist der Zugang zu Kommunikationsmitteln als Voraussetzung für eine Partnerschaft:</a:t>
            </a:r>
            <a:endParaRPr lang="en-GB" sz="3200" dirty="0">
              <a:solidFill>
                <a:srgbClr val="7FC2DB"/>
              </a:solidFill>
              <a:latin typeface="Calibri" panose="020F0502020204030204" pitchFamily="34" charset="0"/>
              <a:ea typeface="Verdana" panose="020B0604030504040204" pitchFamily="34" charset="0"/>
              <a:cs typeface="Calibri" panose="020F0502020204030204" pitchFamily="34" charset="0"/>
            </a:endParaRPr>
          </a:p>
        </p:txBody>
      </p:sp>
      <p:sp>
        <p:nvSpPr>
          <p:cNvPr id="5" name="Espace réservé du texte 4">
            <a:extLst>
              <a:ext uri="{FF2B5EF4-FFF2-40B4-BE49-F238E27FC236}">
                <a16:creationId xmlns:a16="http://schemas.microsoft.com/office/drawing/2014/main" id="{81F1B806-AD6F-7A01-4F0E-EC0A82D1F902}"/>
              </a:ext>
            </a:extLst>
          </p:cNvPr>
          <p:cNvSpPr>
            <a:spLocks noGrp="1"/>
          </p:cNvSpPr>
          <p:nvPr>
            <p:ph type="body"/>
          </p:nvPr>
        </p:nvSpPr>
        <p:spPr>
          <a:xfrm>
            <a:off x="6641640" y="3063240"/>
            <a:ext cx="5473800" cy="5717160"/>
          </a:xfrm>
        </p:spPr>
        <p:txBody>
          <a:bodyPr>
            <a:normAutofit/>
          </a:bodyPr>
          <a:lstStyle/>
          <a:p>
            <a:pPr marL="457200" lvl="0" indent="-457200" eaLnBrk="0" fontAlgn="base" hangingPunct="0">
              <a:spcAft>
                <a:spcPct val="0"/>
              </a:spcAft>
              <a:buFont typeface="Arial" panose="020B0604020202020204" pitchFamily="34" charset="0"/>
              <a:buChar char="•"/>
            </a:pPr>
            <a:r>
              <a:rPr lang="de-DE" altLang="en-US" sz="2600" b="1" dirty="0">
                <a:latin typeface="Calibri" panose="020F0502020204030204" pitchFamily="34" charset="0"/>
                <a:cs typeface="Calibri" panose="020F0502020204030204" pitchFamily="34" charset="0"/>
              </a:rPr>
              <a:t>94% </a:t>
            </a:r>
            <a:r>
              <a:rPr lang="de-DE" altLang="en-US" sz="2600" dirty="0">
                <a:latin typeface="Calibri" panose="020F0502020204030204" pitchFamily="34" charset="0"/>
                <a:cs typeface="Calibri" panose="020F0502020204030204" pitchFamily="34" charset="0"/>
              </a:rPr>
              <a:t>- notwendig</a:t>
            </a:r>
          </a:p>
          <a:p>
            <a:pPr marL="457200" lvl="0" indent="-457200" eaLnBrk="0" fontAlgn="base" hangingPunct="0">
              <a:spcAft>
                <a:spcPct val="0"/>
              </a:spcAft>
              <a:buFont typeface="Arial" panose="020B0604020202020204" pitchFamily="34" charset="0"/>
              <a:buChar char="•"/>
            </a:pPr>
            <a:endParaRPr lang="de-DE" altLang="en-US" sz="2600" b="1" dirty="0">
              <a:latin typeface="Calibri" panose="020F0502020204030204" pitchFamily="34" charset="0"/>
              <a:cs typeface="Calibri" panose="020F0502020204030204" pitchFamily="34" charset="0"/>
            </a:endParaRPr>
          </a:p>
          <a:p>
            <a:pPr marL="457200" lvl="0" indent="-457200" eaLnBrk="0" fontAlgn="base" hangingPunct="0">
              <a:spcAft>
                <a:spcPct val="0"/>
              </a:spcAft>
              <a:buFont typeface="Arial" panose="020B0604020202020204" pitchFamily="34" charset="0"/>
              <a:buChar char="•"/>
            </a:pPr>
            <a:r>
              <a:rPr lang="de-DE" altLang="en-US" sz="2600" b="1" dirty="0">
                <a:latin typeface="Calibri" panose="020F0502020204030204" pitchFamily="34" charset="0"/>
                <a:cs typeface="Calibri" panose="020F0502020204030204" pitchFamily="34" charset="0"/>
              </a:rPr>
              <a:t>90% </a:t>
            </a:r>
            <a:r>
              <a:rPr lang="de-DE" altLang="en-US" sz="2600" dirty="0">
                <a:latin typeface="Calibri" panose="020F0502020204030204" pitchFamily="34" charset="0"/>
                <a:cs typeface="Calibri" panose="020F0502020204030204" pitchFamily="34" charset="0"/>
              </a:rPr>
              <a:t>- das Verständnis des Patienten sicherstellen</a:t>
            </a:r>
          </a:p>
          <a:p>
            <a:pPr marL="457200" lvl="0" indent="-457200" eaLnBrk="0" fontAlgn="base" hangingPunct="0">
              <a:spcAft>
                <a:spcPct val="0"/>
              </a:spcAft>
              <a:buFont typeface="Arial" panose="020B0604020202020204" pitchFamily="34" charset="0"/>
              <a:buChar char="•"/>
            </a:pPr>
            <a:endParaRPr lang="de-DE" altLang="en-US" sz="2600" b="1" dirty="0">
              <a:latin typeface="Calibri" panose="020F0502020204030204" pitchFamily="34" charset="0"/>
              <a:cs typeface="Calibri" panose="020F0502020204030204" pitchFamily="34" charset="0"/>
            </a:endParaRPr>
          </a:p>
          <a:p>
            <a:pPr marL="457200" lvl="0" indent="-457200" eaLnBrk="0" fontAlgn="base" hangingPunct="0">
              <a:spcAft>
                <a:spcPct val="0"/>
              </a:spcAft>
              <a:buFont typeface="Arial" panose="020B0604020202020204" pitchFamily="34" charset="0"/>
              <a:buChar char="•"/>
            </a:pPr>
            <a:r>
              <a:rPr lang="de-DE" altLang="en-US" sz="2600" b="1" dirty="0">
                <a:latin typeface="Calibri" panose="020F0502020204030204" pitchFamily="34" charset="0"/>
                <a:cs typeface="Calibri" panose="020F0502020204030204" pitchFamily="34" charset="0"/>
              </a:rPr>
              <a:t>85% </a:t>
            </a:r>
            <a:r>
              <a:rPr lang="de-DE" altLang="en-US" sz="2600" dirty="0">
                <a:latin typeface="Calibri" panose="020F0502020204030204" pitchFamily="34" charset="0"/>
                <a:cs typeface="Calibri" panose="020F0502020204030204" pitchFamily="34" charset="0"/>
              </a:rPr>
              <a:t>- Zeit haben, um dem Patienten zuzuhören.</a:t>
            </a:r>
          </a:p>
        </p:txBody>
      </p:sp>
      <p:sp>
        <p:nvSpPr>
          <p:cNvPr id="6" name="Espace réservé du texte 5">
            <a:extLst>
              <a:ext uri="{FF2B5EF4-FFF2-40B4-BE49-F238E27FC236}">
                <a16:creationId xmlns:a16="http://schemas.microsoft.com/office/drawing/2014/main" id="{13E26F2D-B3FE-ACD2-6811-9D0D59F2F131}"/>
              </a:ext>
            </a:extLst>
          </p:cNvPr>
          <p:cNvSpPr>
            <a:spLocks noGrp="1"/>
          </p:cNvSpPr>
          <p:nvPr>
            <p:ph type="body"/>
          </p:nvPr>
        </p:nvSpPr>
        <p:spPr>
          <a:xfrm>
            <a:off x="893880" y="3063240"/>
            <a:ext cx="5473800" cy="5717160"/>
          </a:xfrm>
        </p:spPr>
        <p:txBody>
          <a:bodyPr>
            <a:noAutofit/>
          </a:bodyPr>
          <a:lstStyle/>
          <a:p>
            <a:pPr marL="457200" indent="-457200">
              <a:buFont typeface="Arial" panose="020B0604020202020204" pitchFamily="34" charset="0"/>
              <a:buChar char="•"/>
            </a:pPr>
            <a:r>
              <a:rPr lang="fr-LU" sz="2600" b="1" dirty="0">
                <a:latin typeface="Calibri" panose="020F0502020204030204" pitchFamily="34" charset="0"/>
                <a:cs typeface="Calibri" panose="020F0502020204030204" pitchFamily="34" charset="0"/>
              </a:rPr>
              <a:t>94% </a:t>
            </a:r>
            <a:r>
              <a:rPr lang="fr-LU" sz="2600" dirty="0">
                <a:latin typeface="Calibri" panose="020F0502020204030204" pitchFamily="34" charset="0"/>
                <a:cs typeface="Calibri" panose="020F0502020204030204" pitchFamily="34" charset="0"/>
              </a:rPr>
              <a:t>- nécessaire</a:t>
            </a:r>
          </a:p>
          <a:p>
            <a:endParaRPr lang="fr-LU" sz="2600" dirty="0">
              <a:latin typeface="Calibri" panose="020F0502020204030204" pitchFamily="34" charset="0"/>
              <a:cs typeface="Calibri" panose="020F0502020204030204" pitchFamily="34" charset="0"/>
            </a:endParaRPr>
          </a:p>
          <a:p>
            <a:pPr marL="457200" indent="-457200">
              <a:buFont typeface="Arial" panose="020B0604020202020204" pitchFamily="34" charset="0"/>
              <a:buChar char="•"/>
            </a:pPr>
            <a:r>
              <a:rPr lang="fr-LU" sz="2600" b="1" dirty="0">
                <a:latin typeface="Calibri" panose="020F0502020204030204" pitchFamily="34" charset="0"/>
                <a:ea typeface="Verdana" panose="020B0604030504040204" pitchFamily="34" charset="0"/>
                <a:cs typeface="Calibri" panose="020F0502020204030204" pitchFamily="34" charset="0"/>
              </a:rPr>
              <a:t>90% </a:t>
            </a:r>
            <a:r>
              <a:rPr lang="fr-LU" sz="2600" dirty="0">
                <a:latin typeface="Calibri" panose="020F0502020204030204" pitchFamily="34" charset="0"/>
                <a:ea typeface="Verdana" panose="020B0604030504040204" pitchFamily="34" charset="0"/>
                <a:cs typeface="Calibri" panose="020F0502020204030204" pitchFamily="34" charset="0"/>
              </a:rPr>
              <a:t>- assurer la compréhension du patient</a:t>
            </a:r>
          </a:p>
          <a:p>
            <a:endParaRPr lang="fr-LU" sz="2600" dirty="0">
              <a:latin typeface="Calibri" panose="020F0502020204030204" pitchFamily="34" charset="0"/>
              <a:ea typeface="Verdana" panose="020B0604030504040204" pitchFamily="34" charset="0"/>
              <a:cs typeface="Calibri" panose="020F0502020204030204" pitchFamily="34" charset="0"/>
            </a:endParaRPr>
          </a:p>
          <a:p>
            <a:pPr marL="457200" indent="-457200">
              <a:buFont typeface="Arial" panose="020B0604020202020204" pitchFamily="34" charset="0"/>
              <a:buChar char="•"/>
            </a:pPr>
            <a:r>
              <a:rPr lang="fr-LU" sz="2600" b="1" dirty="0">
                <a:latin typeface="Calibri" panose="020F0502020204030204" pitchFamily="34" charset="0"/>
                <a:ea typeface="Verdana" panose="020B0604030504040204" pitchFamily="34" charset="0"/>
                <a:cs typeface="Calibri" panose="020F0502020204030204" pitchFamily="34" charset="0"/>
              </a:rPr>
              <a:t>85% </a:t>
            </a:r>
            <a:r>
              <a:rPr lang="fr-LU" sz="2600" dirty="0">
                <a:latin typeface="Calibri" panose="020F0502020204030204" pitchFamily="34" charset="0"/>
                <a:ea typeface="Verdana" panose="020B0604030504040204" pitchFamily="34" charset="0"/>
                <a:cs typeface="Calibri" panose="020F0502020204030204" pitchFamily="34" charset="0"/>
              </a:rPr>
              <a:t>- avoir du temps pour être à l’écoute des patients.</a:t>
            </a:r>
          </a:p>
        </p:txBody>
      </p:sp>
      <p:sp>
        <p:nvSpPr>
          <p:cNvPr id="2" name="Slide Number Placeholder 1">
            <a:extLst>
              <a:ext uri="{FF2B5EF4-FFF2-40B4-BE49-F238E27FC236}">
                <a16:creationId xmlns:a16="http://schemas.microsoft.com/office/drawing/2014/main" id="{6E09B487-ACBB-48EB-9CFD-40A2BB800AFD}"/>
              </a:ext>
            </a:extLst>
          </p:cNvPr>
          <p:cNvSpPr>
            <a:spLocks noGrp="1"/>
          </p:cNvSpPr>
          <p:nvPr>
            <p:ph type="sldNum" sz="quarter" idx="4"/>
          </p:nvPr>
        </p:nvSpPr>
        <p:spPr/>
        <p:txBody>
          <a:bodyPr/>
          <a:lstStyle/>
          <a:p>
            <a:fld id="{C792C391-8669-2F49-9710-675C0ECA7DF0}" type="slidenum">
              <a:rPr lang="fr-FR" smtClean="0"/>
              <a:pPr/>
              <a:t>12</a:t>
            </a:fld>
            <a:endParaRPr lang="fr-FR" dirty="0"/>
          </a:p>
        </p:txBody>
      </p:sp>
    </p:spTree>
    <p:extLst>
      <p:ext uri="{BB962C8B-B14F-4D97-AF65-F5344CB8AC3E}">
        <p14:creationId xmlns:p14="http://schemas.microsoft.com/office/powerpoint/2010/main" val="2727698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2C8E7567-24AE-FDFA-5A57-7371FECE3175}"/>
              </a:ext>
            </a:extLst>
          </p:cNvPr>
          <p:cNvSpPr>
            <a:spLocks noGrp="1"/>
          </p:cNvSpPr>
          <p:nvPr>
            <p:ph type="body"/>
          </p:nvPr>
        </p:nvSpPr>
        <p:spPr>
          <a:xfrm>
            <a:off x="893880" y="778200"/>
            <a:ext cx="5473800" cy="2285040"/>
          </a:xfrm>
        </p:spPr>
        <p:txBody>
          <a:bodyPr>
            <a:normAutofit/>
          </a:bodyPr>
          <a:lstStyle/>
          <a:p>
            <a:pPr algn="ctr"/>
            <a:r>
              <a:rPr lang="fr-LU" sz="3200" dirty="0">
                <a:solidFill>
                  <a:srgbClr val="0C80A1"/>
                </a:solidFill>
                <a:latin typeface="Calibri" panose="020F0502020204030204" pitchFamily="34" charset="0"/>
                <a:ea typeface="Verdana" panose="020B0604030504040204" pitchFamily="34" charset="0"/>
                <a:cs typeface="Calibri" panose="020F0502020204030204" pitchFamily="34" charset="0"/>
              </a:rPr>
              <a:t>Pour les patients, les conditions du partenariat de soins sont:</a:t>
            </a:r>
            <a:endParaRPr lang="en-US" sz="3200" dirty="0">
              <a:solidFill>
                <a:srgbClr val="0C80A1"/>
              </a:solidFill>
              <a:latin typeface="Calibri" panose="020F0502020204030204" pitchFamily="34" charset="0"/>
              <a:ea typeface="Verdana" panose="020B0604030504040204" pitchFamily="34" charset="0"/>
              <a:cs typeface="Calibri" panose="020F0502020204030204" pitchFamily="34" charset="0"/>
            </a:endParaRPr>
          </a:p>
        </p:txBody>
      </p:sp>
      <p:sp>
        <p:nvSpPr>
          <p:cNvPr id="4" name="Espace réservé du texte 3">
            <a:extLst>
              <a:ext uri="{FF2B5EF4-FFF2-40B4-BE49-F238E27FC236}">
                <a16:creationId xmlns:a16="http://schemas.microsoft.com/office/drawing/2014/main" id="{2EC8DFB3-588E-0A47-9F87-7F4E5F332E3B}"/>
              </a:ext>
            </a:extLst>
          </p:cNvPr>
          <p:cNvSpPr>
            <a:spLocks noGrp="1"/>
          </p:cNvSpPr>
          <p:nvPr>
            <p:ph type="body"/>
          </p:nvPr>
        </p:nvSpPr>
        <p:spPr>
          <a:xfrm>
            <a:off x="6637120" y="778200"/>
            <a:ext cx="5473800" cy="2285040"/>
          </a:xfrm>
        </p:spPr>
        <p:txBody>
          <a:bodyPr>
            <a:normAutofit/>
          </a:bodyPr>
          <a:lstStyle/>
          <a:p>
            <a:pPr algn="ctr"/>
            <a:r>
              <a:rPr lang="de-DE" sz="3200" dirty="0">
                <a:solidFill>
                  <a:srgbClr val="7FC2DB"/>
                </a:solidFill>
                <a:latin typeface="Calibri" panose="020F0502020204030204" pitchFamily="34" charset="0"/>
                <a:ea typeface="Verdana" panose="020B0604030504040204" pitchFamily="34" charset="0"/>
                <a:cs typeface="Calibri" panose="020F0502020204030204" pitchFamily="34" charset="0"/>
              </a:rPr>
              <a:t>Für die Patienten sind die Voraussetzungen für eine Pflegepartnerschaft:</a:t>
            </a:r>
            <a:endParaRPr lang="en-GB" sz="3200" dirty="0">
              <a:solidFill>
                <a:srgbClr val="7FC2DB"/>
              </a:solidFill>
              <a:latin typeface="Calibri" panose="020F0502020204030204" pitchFamily="34" charset="0"/>
              <a:ea typeface="Verdana" panose="020B0604030504040204" pitchFamily="34" charset="0"/>
              <a:cs typeface="Calibri" panose="020F0502020204030204" pitchFamily="34" charset="0"/>
            </a:endParaRPr>
          </a:p>
        </p:txBody>
      </p:sp>
      <p:sp>
        <p:nvSpPr>
          <p:cNvPr id="5" name="Espace réservé du texte 4">
            <a:extLst>
              <a:ext uri="{FF2B5EF4-FFF2-40B4-BE49-F238E27FC236}">
                <a16:creationId xmlns:a16="http://schemas.microsoft.com/office/drawing/2014/main" id="{81F1B806-AD6F-7A01-4F0E-EC0A82D1F902}"/>
              </a:ext>
            </a:extLst>
          </p:cNvPr>
          <p:cNvSpPr>
            <a:spLocks noGrp="1"/>
          </p:cNvSpPr>
          <p:nvPr>
            <p:ph type="body"/>
          </p:nvPr>
        </p:nvSpPr>
        <p:spPr>
          <a:xfrm>
            <a:off x="6641640" y="3063240"/>
            <a:ext cx="5473800" cy="5717160"/>
          </a:xfrm>
        </p:spPr>
        <p:txBody>
          <a:bodyPr>
            <a:normAutofit/>
          </a:bodyPr>
          <a:lstStyle/>
          <a:p>
            <a:pPr marL="457200" indent="-457200">
              <a:buFont typeface="Arial" panose="020B0604020202020204" pitchFamily="34" charset="0"/>
              <a:buChar char="•"/>
            </a:pPr>
            <a:r>
              <a:rPr lang="de-DE" sz="2600" b="1" dirty="0">
                <a:latin typeface="Calibri" panose="020F0502020204030204" pitchFamily="34" charset="0"/>
                <a:cs typeface="Calibri" panose="020F0502020204030204" pitchFamily="34" charset="0"/>
              </a:rPr>
              <a:t>78% </a:t>
            </a:r>
            <a:r>
              <a:rPr lang="de-DE" sz="2600" dirty="0">
                <a:latin typeface="Calibri" panose="020F0502020204030204" pitchFamily="34" charset="0"/>
                <a:cs typeface="Calibri" panose="020F0502020204030204" pitchFamily="34" charset="0"/>
              </a:rPr>
              <a:t>-</a:t>
            </a:r>
            <a:r>
              <a:rPr lang="de-DE" sz="2600" b="1" dirty="0">
                <a:latin typeface="Calibri" panose="020F0502020204030204" pitchFamily="34" charset="0"/>
                <a:cs typeface="Calibri" panose="020F0502020204030204" pitchFamily="34" charset="0"/>
              </a:rPr>
              <a:t> </a:t>
            </a:r>
            <a:r>
              <a:rPr lang="de-DE" sz="2600" dirty="0">
                <a:latin typeface="Calibri" panose="020F0502020204030204" pitchFamily="34" charset="0"/>
                <a:cs typeface="Calibri" panose="020F0502020204030204" pitchFamily="34" charset="0"/>
              </a:rPr>
              <a:t>auf die Fähigkeiten und Erfahrungen von Gesundheitsfachkräften vertrauen</a:t>
            </a:r>
          </a:p>
          <a:p>
            <a:pPr marL="457200" indent="-457200">
              <a:buFont typeface="Arial" panose="020B0604020202020204" pitchFamily="34" charset="0"/>
              <a:buChar char="•"/>
            </a:pPr>
            <a:endParaRPr lang="de-DE" sz="2600" b="1" dirty="0">
              <a:latin typeface="Calibri" panose="020F0502020204030204" pitchFamily="34" charset="0"/>
              <a:cs typeface="Calibri" panose="020F0502020204030204" pitchFamily="34" charset="0"/>
            </a:endParaRPr>
          </a:p>
          <a:p>
            <a:pPr marL="457200" indent="-457200">
              <a:buFont typeface="Arial" panose="020B0604020202020204" pitchFamily="34" charset="0"/>
              <a:buChar char="•"/>
            </a:pPr>
            <a:r>
              <a:rPr lang="de-DE" sz="2600" b="1" dirty="0">
                <a:latin typeface="Calibri" panose="020F0502020204030204" pitchFamily="34" charset="0"/>
                <a:cs typeface="Calibri" panose="020F0502020204030204" pitchFamily="34" charset="0"/>
              </a:rPr>
              <a:t>64% </a:t>
            </a:r>
            <a:r>
              <a:rPr lang="de-DE" sz="2600" dirty="0">
                <a:latin typeface="Calibri" panose="020F0502020204030204" pitchFamily="34" charset="0"/>
                <a:cs typeface="Calibri" panose="020F0502020204030204" pitchFamily="34" charset="0"/>
              </a:rPr>
              <a:t>-</a:t>
            </a:r>
            <a:r>
              <a:rPr lang="de-DE" sz="2600" b="1" dirty="0">
                <a:latin typeface="Calibri" panose="020F0502020204030204" pitchFamily="34" charset="0"/>
                <a:cs typeface="Calibri" panose="020F0502020204030204" pitchFamily="34" charset="0"/>
              </a:rPr>
              <a:t> </a:t>
            </a:r>
            <a:r>
              <a:rPr lang="de-DE" sz="2600" dirty="0">
                <a:latin typeface="Calibri" panose="020F0502020204030204" pitchFamily="34" charset="0"/>
                <a:cs typeface="Calibri" panose="020F0502020204030204" pitchFamily="34" charset="0"/>
              </a:rPr>
              <a:t>sich selbst in die Partnerschaft mit GF einbringen</a:t>
            </a:r>
          </a:p>
          <a:p>
            <a:pPr marL="457200" indent="-457200">
              <a:buFont typeface="Arial" panose="020B0604020202020204" pitchFamily="34" charset="0"/>
              <a:buChar char="•"/>
            </a:pPr>
            <a:endParaRPr lang="de-DE" sz="2600" b="1" dirty="0">
              <a:latin typeface="Calibri" panose="020F0502020204030204" pitchFamily="34" charset="0"/>
              <a:cs typeface="Calibri" panose="020F0502020204030204" pitchFamily="34" charset="0"/>
            </a:endParaRPr>
          </a:p>
          <a:p>
            <a:pPr marL="457200" indent="-457200">
              <a:buFont typeface="Arial" panose="020B0604020202020204" pitchFamily="34" charset="0"/>
              <a:buChar char="•"/>
            </a:pPr>
            <a:r>
              <a:rPr lang="de-DE" sz="2600" b="1" dirty="0">
                <a:latin typeface="Calibri" panose="020F0502020204030204" pitchFamily="34" charset="0"/>
                <a:cs typeface="Calibri" panose="020F0502020204030204" pitchFamily="34" charset="0"/>
              </a:rPr>
              <a:t>62% </a:t>
            </a:r>
            <a:r>
              <a:rPr lang="de-DE" sz="2600" dirty="0">
                <a:latin typeface="Calibri" panose="020F0502020204030204" pitchFamily="34" charset="0"/>
                <a:cs typeface="Calibri" panose="020F0502020204030204" pitchFamily="34" charset="0"/>
              </a:rPr>
              <a:t>-</a:t>
            </a:r>
            <a:r>
              <a:rPr lang="de-DE" sz="2600" b="1" dirty="0">
                <a:latin typeface="Calibri" panose="020F0502020204030204" pitchFamily="34" charset="0"/>
                <a:cs typeface="Calibri" panose="020F0502020204030204" pitchFamily="34" charset="0"/>
              </a:rPr>
              <a:t> </a:t>
            </a:r>
            <a:r>
              <a:rPr lang="de-DE" sz="2600" dirty="0">
                <a:latin typeface="Calibri" panose="020F0502020204030204" pitchFamily="34" charset="0"/>
                <a:cs typeface="Calibri" panose="020F0502020204030204" pitchFamily="34" charset="0"/>
              </a:rPr>
              <a:t>Zugänglichkeit von Gesundheitsinformationen für GF.</a:t>
            </a:r>
            <a:endParaRPr lang="en-GB" sz="2600" dirty="0">
              <a:latin typeface="Calibri" panose="020F0502020204030204" pitchFamily="34" charset="0"/>
              <a:cs typeface="Calibri" panose="020F0502020204030204" pitchFamily="34" charset="0"/>
            </a:endParaRPr>
          </a:p>
        </p:txBody>
      </p:sp>
      <p:sp>
        <p:nvSpPr>
          <p:cNvPr id="6" name="Espace réservé du texte 5">
            <a:extLst>
              <a:ext uri="{FF2B5EF4-FFF2-40B4-BE49-F238E27FC236}">
                <a16:creationId xmlns:a16="http://schemas.microsoft.com/office/drawing/2014/main" id="{13E26F2D-B3FE-ACD2-6811-9D0D59F2F131}"/>
              </a:ext>
            </a:extLst>
          </p:cNvPr>
          <p:cNvSpPr>
            <a:spLocks noGrp="1"/>
          </p:cNvSpPr>
          <p:nvPr>
            <p:ph type="body"/>
          </p:nvPr>
        </p:nvSpPr>
        <p:spPr>
          <a:xfrm>
            <a:off x="893880" y="3063240"/>
            <a:ext cx="5473800" cy="5717160"/>
          </a:xfrm>
        </p:spPr>
        <p:txBody>
          <a:bodyPr>
            <a:noAutofit/>
          </a:bodyPr>
          <a:lstStyle/>
          <a:p>
            <a:pPr marL="457200" lvl="0" indent="-457200" eaLnBrk="0" fontAlgn="base" hangingPunct="0">
              <a:spcAft>
                <a:spcPct val="0"/>
              </a:spcAft>
              <a:buFont typeface="Arial" panose="020B0604020202020204" pitchFamily="34" charset="0"/>
              <a:buChar char="•"/>
            </a:pPr>
            <a:r>
              <a:rPr lang="fr-LU" sz="2600" b="1" dirty="0">
                <a:latin typeface="Calibri" panose="020F0502020204030204" pitchFamily="34" charset="0"/>
                <a:ea typeface="Verdana" panose="020B0604030504040204" pitchFamily="34" charset="0"/>
                <a:cs typeface="Calibri" panose="020F0502020204030204" pitchFamily="34" charset="0"/>
              </a:rPr>
              <a:t>78% </a:t>
            </a:r>
            <a:r>
              <a:rPr lang="fr-LU" sz="2600" dirty="0">
                <a:latin typeface="Calibri" panose="020F0502020204030204" pitchFamily="34" charset="0"/>
                <a:ea typeface="Verdana" panose="020B0604030504040204" pitchFamily="34" charset="0"/>
                <a:cs typeface="Calibri" panose="020F0502020204030204" pitchFamily="34" charset="0"/>
              </a:rPr>
              <a:t>-</a:t>
            </a:r>
            <a:r>
              <a:rPr lang="fr-LU" sz="2600" b="1" dirty="0">
                <a:latin typeface="Calibri" panose="020F0502020204030204" pitchFamily="34" charset="0"/>
                <a:ea typeface="Verdana" panose="020B0604030504040204" pitchFamily="34" charset="0"/>
                <a:cs typeface="Calibri" panose="020F0502020204030204" pitchFamily="34" charset="0"/>
              </a:rPr>
              <a:t> </a:t>
            </a:r>
            <a:r>
              <a:rPr lang="fr-LU" sz="2600" dirty="0">
                <a:latin typeface="Calibri" panose="020F0502020204030204" pitchFamily="34" charset="0"/>
                <a:ea typeface="Verdana" panose="020B0604030504040204" pitchFamily="34" charset="0"/>
                <a:cs typeface="Calibri" panose="020F0502020204030204" pitchFamily="34" charset="0"/>
              </a:rPr>
              <a:t>faire confiance aux compétences et à l’expérience des professionnels de santé</a:t>
            </a:r>
          </a:p>
          <a:p>
            <a:pPr marL="457200" lvl="0" indent="-457200" eaLnBrk="0" fontAlgn="base" hangingPunct="0">
              <a:spcAft>
                <a:spcPct val="0"/>
              </a:spcAft>
              <a:buFont typeface="Arial" panose="020B0604020202020204" pitchFamily="34" charset="0"/>
              <a:buChar char="•"/>
            </a:pPr>
            <a:endParaRPr lang="fr-LU" sz="2600" b="1" dirty="0">
              <a:latin typeface="Calibri" panose="020F0502020204030204" pitchFamily="34" charset="0"/>
              <a:ea typeface="Verdana" panose="020B0604030504040204" pitchFamily="34" charset="0"/>
              <a:cs typeface="Calibri" panose="020F0502020204030204" pitchFamily="34" charset="0"/>
            </a:endParaRPr>
          </a:p>
          <a:p>
            <a:pPr marL="457200" lvl="0" indent="-457200" eaLnBrk="0" fontAlgn="base" hangingPunct="0">
              <a:spcAft>
                <a:spcPct val="0"/>
              </a:spcAft>
              <a:buFont typeface="Arial" panose="020B0604020202020204" pitchFamily="34" charset="0"/>
              <a:buChar char="•"/>
            </a:pPr>
            <a:r>
              <a:rPr lang="fr-LU" sz="2600" b="1" dirty="0">
                <a:latin typeface="Calibri" panose="020F0502020204030204" pitchFamily="34" charset="0"/>
                <a:ea typeface="Verdana" panose="020B0604030504040204" pitchFamily="34" charset="0"/>
                <a:cs typeface="Calibri" panose="020F0502020204030204" pitchFamily="34" charset="0"/>
              </a:rPr>
              <a:t>64% </a:t>
            </a:r>
            <a:r>
              <a:rPr lang="fr-LU" sz="2600" dirty="0">
                <a:latin typeface="Calibri" panose="020F0502020204030204" pitchFamily="34" charset="0"/>
                <a:ea typeface="Verdana" panose="020B0604030504040204" pitchFamily="34" charset="0"/>
                <a:cs typeface="Calibri" panose="020F0502020204030204" pitchFamily="34" charset="0"/>
              </a:rPr>
              <a:t>-</a:t>
            </a:r>
            <a:r>
              <a:rPr lang="fr-LU" sz="2600" b="1" dirty="0">
                <a:latin typeface="Calibri" panose="020F0502020204030204" pitchFamily="34" charset="0"/>
                <a:ea typeface="Verdana" panose="020B0604030504040204" pitchFamily="34" charset="0"/>
                <a:cs typeface="Calibri" panose="020F0502020204030204" pitchFamily="34" charset="0"/>
              </a:rPr>
              <a:t> </a:t>
            </a:r>
            <a:r>
              <a:rPr lang="fr-LU" sz="2600" dirty="0">
                <a:latin typeface="Calibri" panose="020F0502020204030204" pitchFamily="34" charset="0"/>
                <a:ea typeface="Verdana" panose="020B0604030504040204" pitchFamily="34" charset="0"/>
                <a:cs typeface="Calibri" panose="020F0502020204030204" pitchFamily="34" charset="0"/>
              </a:rPr>
              <a:t>s’impliquer soi-même dans le partenariat avec les </a:t>
            </a:r>
            <a:r>
              <a:rPr lang="fr-LU" sz="2600" dirty="0" err="1">
                <a:latin typeface="Calibri" panose="020F0502020204030204" pitchFamily="34" charset="0"/>
                <a:ea typeface="Verdana" panose="020B0604030504040204" pitchFamily="34" charset="0"/>
                <a:cs typeface="Calibri" panose="020F0502020204030204" pitchFamily="34" charset="0"/>
              </a:rPr>
              <a:t>PdS</a:t>
            </a:r>
            <a:endParaRPr lang="fr-LU" sz="2600" dirty="0">
              <a:latin typeface="Calibri" panose="020F0502020204030204" pitchFamily="34" charset="0"/>
              <a:ea typeface="Verdana" panose="020B0604030504040204" pitchFamily="34" charset="0"/>
              <a:cs typeface="Calibri" panose="020F0502020204030204" pitchFamily="34" charset="0"/>
            </a:endParaRPr>
          </a:p>
          <a:p>
            <a:pPr lvl="0" eaLnBrk="0" fontAlgn="base" hangingPunct="0">
              <a:spcAft>
                <a:spcPct val="0"/>
              </a:spcAft>
            </a:pPr>
            <a:endParaRPr lang="fr-LU" sz="2600" b="1" dirty="0">
              <a:latin typeface="Calibri" panose="020F0502020204030204" pitchFamily="34" charset="0"/>
              <a:ea typeface="Verdana" panose="020B0604030504040204" pitchFamily="34" charset="0"/>
              <a:cs typeface="Calibri" panose="020F0502020204030204" pitchFamily="34" charset="0"/>
            </a:endParaRPr>
          </a:p>
          <a:p>
            <a:pPr marL="457200" lvl="0" indent="-457200" eaLnBrk="0" fontAlgn="base" hangingPunct="0">
              <a:spcAft>
                <a:spcPct val="0"/>
              </a:spcAft>
              <a:buFont typeface="Arial" panose="020B0604020202020204" pitchFamily="34" charset="0"/>
              <a:buChar char="•"/>
            </a:pPr>
            <a:r>
              <a:rPr lang="fr-LU" sz="2600" b="1" dirty="0">
                <a:latin typeface="Calibri" panose="020F0502020204030204" pitchFamily="34" charset="0"/>
                <a:ea typeface="Verdana" panose="020B0604030504040204" pitchFamily="34" charset="0"/>
                <a:cs typeface="Calibri" panose="020F0502020204030204" pitchFamily="34" charset="0"/>
              </a:rPr>
              <a:t>62% </a:t>
            </a:r>
            <a:r>
              <a:rPr lang="fr-LU" sz="2600" dirty="0">
                <a:latin typeface="Calibri" panose="020F0502020204030204" pitchFamily="34" charset="0"/>
                <a:ea typeface="Verdana" panose="020B0604030504040204" pitchFamily="34" charset="0"/>
                <a:cs typeface="Calibri" panose="020F0502020204030204" pitchFamily="34" charset="0"/>
              </a:rPr>
              <a:t>- l’accessibilité des informations de santé aux </a:t>
            </a:r>
            <a:r>
              <a:rPr lang="fr-LU" sz="2600" dirty="0" err="1">
                <a:latin typeface="Calibri" panose="020F0502020204030204" pitchFamily="34" charset="0"/>
                <a:ea typeface="Verdana" panose="020B0604030504040204" pitchFamily="34" charset="0"/>
                <a:cs typeface="Calibri" panose="020F0502020204030204" pitchFamily="34" charset="0"/>
              </a:rPr>
              <a:t>PdS</a:t>
            </a:r>
            <a:r>
              <a:rPr lang="fr-LU" sz="2600" dirty="0">
                <a:latin typeface="Calibri" panose="020F0502020204030204" pitchFamily="34" charset="0"/>
                <a:ea typeface="Verdana" panose="020B0604030504040204" pitchFamily="34" charset="0"/>
                <a:cs typeface="Calibri" panose="020F0502020204030204" pitchFamily="34" charset="0"/>
              </a:rPr>
              <a:t>.</a:t>
            </a:r>
          </a:p>
        </p:txBody>
      </p:sp>
      <p:sp>
        <p:nvSpPr>
          <p:cNvPr id="2" name="Slide Number Placeholder 1">
            <a:extLst>
              <a:ext uri="{FF2B5EF4-FFF2-40B4-BE49-F238E27FC236}">
                <a16:creationId xmlns:a16="http://schemas.microsoft.com/office/drawing/2014/main" id="{109D339B-0842-4410-8DCC-8636FE2CB71C}"/>
              </a:ext>
            </a:extLst>
          </p:cNvPr>
          <p:cNvSpPr>
            <a:spLocks noGrp="1"/>
          </p:cNvSpPr>
          <p:nvPr>
            <p:ph type="sldNum" sz="quarter" idx="4"/>
          </p:nvPr>
        </p:nvSpPr>
        <p:spPr/>
        <p:txBody>
          <a:bodyPr/>
          <a:lstStyle/>
          <a:p>
            <a:fld id="{C792C391-8669-2F49-9710-675C0ECA7DF0}" type="slidenum">
              <a:rPr lang="fr-FR" smtClean="0"/>
              <a:pPr/>
              <a:t>13</a:t>
            </a:fld>
            <a:endParaRPr lang="fr-FR" dirty="0"/>
          </a:p>
        </p:txBody>
      </p:sp>
    </p:spTree>
    <p:extLst>
      <p:ext uri="{BB962C8B-B14F-4D97-AF65-F5344CB8AC3E}">
        <p14:creationId xmlns:p14="http://schemas.microsoft.com/office/powerpoint/2010/main" val="14684550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2C8E7567-24AE-FDFA-5A57-7371FECE3175}"/>
              </a:ext>
            </a:extLst>
          </p:cNvPr>
          <p:cNvSpPr>
            <a:spLocks noGrp="1"/>
          </p:cNvSpPr>
          <p:nvPr>
            <p:ph type="body"/>
          </p:nvPr>
        </p:nvSpPr>
        <p:spPr>
          <a:xfrm>
            <a:off x="893880" y="778200"/>
            <a:ext cx="5473800" cy="2285040"/>
          </a:xfrm>
        </p:spPr>
        <p:txBody>
          <a:bodyPr>
            <a:normAutofit/>
          </a:bodyPr>
          <a:lstStyle/>
          <a:p>
            <a:pPr algn="ctr"/>
            <a:r>
              <a:rPr lang="fr-LU" sz="3200" dirty="0">
                <a:solidFill>
                  <a:srgbClr val="0C80A1"/>
                </a:solidFill>
                <a:latin typeface="Calibri" panose="020F0502020204030204" pitchFamily="34" charset="0"/>
                <a:ea typeface="Verdana" panose="020B0604030504040204" pitchFamily="34" charset="0"/>
                <a:cs typeface="Calibri" panose="020F0502020204030204" pitchFamily="34" charset="0"/>
              </a:rPr>
              <a:t>Les patients sont conscients qu’ils doivent s’impliquer pour favoriser le partenariat: </a:t>
            </a:r>
            <a:endParaRPr lang="en-US" sz="3200" dirty="0">
              <a:solidFill>
                <a:srgbClr val="0C80A1"/>
              </a:solidFill>
              <a:latin typeface="Calibri" panose="020F0502020204030204" pitchFamily="34" charset="0"/>
              <a:ea typeface="Verdana" panose="020B0604030504040204" pitchFamily="34" charset="0"/>
              <a:cs typeface="Calibri" panose="020F0502020204030204" pitchFamily="34" charset="0"/>
            </a:endParaRPr>
          </a:p>
        </p:txBody>
      </p:sp>
      <p:sp>
        <p:nvSpPr>
          <p:cNvPr id="4" name="Espace réservé du texte 3">
            <a:extLst>
              <a:ext uri="{FF2B5EF4-FFF2-40B4-BE49-F238E27FC236}">
                <a16:creationId xmlns:a16="http://schemas.microsoft.com/office/drawing/2014/main" id="{2EC8DFB3-588E-0A47-9F87-7F4E5F332E3B}"/>
              </a:ext>
            </a:extLst>
          </p:cNvPr>
          <p:cNvSpPr>
            <a:spLocks noGrp="1"/>
          </p:cNvSpPr>
          <p:nvPr>
            <p:ph type="body"/>
          </p:nvPr>
        </p:nvSpPr>
        <p:spPr>
          <a:xfrm>
            <a:off x="6641640" y="778200"/>
            <a:ext cx="5473800" cy="2285040"/>
          </a:xfrm>
        </p:spPr>
        <p:txBody>
          <a:bodyPr>
            <a:normAutofit/>
          </a:bodyPr>
          <a:lstStyle/>
          <a:p>
            <a:pPr algn="ctr"/>
            <a:r>
              <a:rPr lang="de-DE" sz="3200" dirty="0">
                <a:solidFill>
                  <a:srgbClr val="7FC2DB"/>
                </a:solidFill>
                <a:latin typeface="Calibri" panose="020F0502020204030204" pitchFamily="34" charset="0"/>
                <a:ea typeface="Verdana" panose="020B0604030504040204" pitchFamily="34" charset="0"/>
                <a:cs typeface="Calibri" panose="020F0502020204030204" pitchFamily="34" charset="0"/>
              </a:rPr>
              <a:t>Die Patienten sind sich bewusst, dass sie sich beteiligen müssen, um die Partnerschaft zu fördern:</a:t>
            </a:r>
            <a:endParaRPr lang="en-GB" sz="3200" dirty="0">
              <a:solidFill>
                <a:srgbClr val="7FC2DB"/>
              </a:solidFill>
              <a:latin typeface="Calibri" panose="020F0502020204030204" pitchFamily="34" charset="0"/>
              <a:ea typeface="Verdana" panose="020B0604030504040204" pitchFamily="34" charset="0"/>
              <a:cs typeface="Calibri" panose="020F0502020204030204" pitchFamily="34" charset="0"/>
            </a:endParaRPr>
          </a:p>
        </p:txBody>
      </p:sp>
      <p:sp>
        <p:nvSpPr>
          <p:cNvPr id="5" name="Espace réservé du texte 4">
            <a:extLst>
              <a:ext uri="{FF2B5EF4-FFF2-40B4-BE49-F238E27FC236}">
                <a16:creationId xmlns:a16="http://schemas.microsoft.com/office/drawing/2014/main" id="{81F1B806-AD6F-7A01-4F0E-EC0A82D1F902}"/>
              </a:ext>
            </a:extLst>
          </p:cNvPr>
          <p:cNvSpPr>
            <a:spLocks noGrp="1"/>
          </p:cNvSpPr>
          <p:nvPr>
            <p:ph type="body"/>
          </p:nvPr>
        </p:nvSpPr>
        <p:spPr>
          <a:xfrm>
            <a:off x="6641640" y="3063240"/>
            <a:ext cx="5473800" cy="5717160"/>
          </a:xfrm>
        </p:spPr>
        <p:txBody>
          <a:bodyPr>
            <a:normAutofit/>
          </a:bodyPr>
          <a:lstStyle/>
          <a:p>
            <a:pPr marL="457200" lvl="0" indent="-457200" eaLnBrk="0" fontAlgn="base" hangingPunct="0">
              <a:spcAft>
                <a:spcPct val="0"/>
              </a:spcAft>
              <a:buFont typeface="Arial" panose="020B0604020202020204" pitchFamily="34" charset="0"/>
              <a:buChar char="•"/>
            </a:pPr>
            <a:r>
              <a:rPr lang="de-DE" altLang="en-US" sz="2600" b="1" dirty="0">
                <a:latin typeface="Calibri" panose="020F0502020204030204" pitchFamily="34" charset="0"/>
                <a:cs typeface="Calibri" panose="020F0502020204030204" pitchFamily="34" charset="0"/>
              </a:rPr>
              <a:t>82% </a:t>
            </a:r>
            <a:r>
              <a:rPr lang="de-DE" altLang="en-US" sz="2600" dirty="0">
                <a:latin typeface="Calibri" panose="020F0502020204030204" pitchFamily="34" charset="0"/>
                <a:cs typeface="Calibri" panose="020F0502020204030204" pitchFamily="34" charset="0"/>
              </a:rPr>
              <a:t>-</a:t>
            </a:r>
            <a:r>
              <a:rPr lang="de-DE" altLang="en-US" sz="2600" b="1" dirty="0">
                <a:latin typeface="Calibri" panose="020F0502020204030204" pitchFamily="34" charset="0"/>
                <a:cs typeface="Calibri" panose="020F0502020204030204" pitchFamily="34" charset="0"/>
              </a:rPr>
              <a:t> </a:t>
            </a:r>
            <a:r>
              <a:rPr lang="de-DE" altLang="en-US" sz="2600" dirty="0">
                <a:latin typeface="Calibri" panose="020F0502020204030204" pitchFamily="34" charset="0"/>
                <a:cs typeface="Calibri" panose="020F0502020204030204" pitchFamily="34" charset="0"/>
              </a:rPr>
              <a:t>die Krankheit verstehen, um Entscheidungen zu diskutieren</a:t>
            </a:r>
          </a:p>
          <a:p>
            <a:pPr marL="457200" lvl="0" indent="-457200" eaLnBrk="0" fontAlgn="base" hangingPunct="0">
              <a:spcAft>
                <a:spcPct val="0"/>
              </a:spcAft>
              <a:buFont typeface="Arial" panose="020B0604020202020204" pitchFamily="34" charset="0"/>
              <a:buChar char="•"/>
            </a:pPr>
            <a:endParaRPr lang="de-DE" altLang="en-US" sz="2600" b="1" dirty="0">
              <a:latin typeface="Calibri" panose="020F0502020204030204" pitchFamily="34" charset="0"/>
              <a:cs typeface="Calibri" panose="020F0502020204030204" pitchFamily="34" charset="0"/>
            </a:endParaRPr>
          </a:p>
          <a:p>
            <a:pPr marL="457200" lvl="0" indent="-457200" eaLnBrk="0" fontAlgn="base" hangingPunct="0">
              <a:spcAft>
                <a:spcPct val="0"/>
              </a:spcAft>
              <a:buFont typeface="Arial" panose="020B0604020202020204" pitchFamily="34" charset="0"/>
              <a:buChar char="•"/>
            </a:pPr>
            <a:r>
              <a:rPr lang="de-DE" altLang="en-US" sz="2600" b="1" dirty="0">
                <a:latin typeface="Calibri" panose="020F0502020204030204" pitchFamily="34" charset="0"/>
                <a:cs typeface="Calibri" panose="020F0502020204030204" pitchFamily="34" charset="0"/>
              </a:rPr>
              <a:t>76% </a:t>
            </a:r>
            <a:r>
              <a:rPr lang="de-DE" altLang="en-US" sz="2600" dirty="0">
                <a:latin typeface="Calibri" panose="020F0502020204030204" pitchFamily="34" charset="0"/>
                <a:cs typeface="Calibri" panose="020F0502020204030204" pitchFamily="34" charset="0"/>
              </a:rPr>
              <a:t>-</a:t>
            </a:r>
            <a:r>
              <a:rPr lang="de-DE" altLang="en-US" sz="2600" b="1" dirty="0">
                <a:latin typeface="Calibri" panose="020F0502020204030204" pitchFamily="34" charset="0"/>
                <a:cs typeface="Calibri" panose="020F0502020204030204" pitchFamily="34" charset="0"/>
              </a:rPr>
              <a:t> </a:t>
            </a:r>
            <a:r>
              <a:rPr lang="de-DE" altLang="en-US" sz="2600" dirty="0">
                <a:latin typeface="Calibri" panose="020F0502020204030204" pitchFamily="34" charset="0"/>
                <a:cs typeface="Calibri" panose="020F0502020204030204" pitchFamily="34" charset="0"/>
              </a:rPr>
              <a:t>ihre Gefühle bezüglich der Krankheit und der Behandlung ausdrücken</a:t>
            </a:r>
          </a:p>
          <a:p>
            <a:pPr marL="457200" lvl="0" indent="-457200" eaLnBrk="0" fontAlgn="base" hangingPunct="0">
              <a:spcAft>
                <a:spcPct val="0"/>
              </a:spcAft>
              <a:buFont typeface="Arial" panose="020B0604020202020204" pitchFamily="34" charset="0"/>
              <a:buChar char="•"/>
            </a:pPr>
            <a:endParaRPr lang="de-DE" altLang="en-US" sz="2600" b="1" dirty="0">
              <a:latin typeface="Calibri" panose="020F0502020204030204" pitchFamily="34" charset="0"/>
              <a:cs typeface="Calibri" panose="020F0502020204030204" pitchFamily="34" charset="0"/>
            </a:endParaRPr>
          </a:p>
          <a:p>
            <a:pPr marL="457200" lvl="0" indent="-457200" eaLnBrk="0" fontAlgn="base" hangingPunct="0">
              <a:spcAft>
                <a:spcPct val="0"/>
              </a:spcAft>
              <a:buFont typeface="Arial" panose="020B0604020202020204" pitchFamily="34" charset="0"/>
              <a:buChar char="•"/>
            </a:pPr>
            <a:r>
              <a:rPr lang="de-DE" altLang="en-US" sz="2600" b="1" dirty="0">
                <a:latin typeface="Calibri" panose="020F0502020204030204" pitchFamily="34" charset="0"/>
                <a:cs typeface="Calibri" panose="020F0502020204030204" pitchFamily="34" charset="0"/>
              </a:rPr>
              <a:t>74% </a:t>
            </a:r>
            <a:r>
              <a:rPr lang="de-DE" altLang="en-US" sz="2600" dirty="0">
                <a:latin typeface="Calibri" panose="020F0502020204030204" pitchFamily="34" charset="0"/>
                <a:cs typeface="Calibri" panose="020F0502020204030204" pitchFamily="34" charset="0"/>
              </a:rPr>
              <a:t>-</a:t>
            </a:r>
            <a:r>
              <a:rPr lang="de-DE" altLang="en-US" sz="2600" b="1" dirty="0">
                <a:latin typeface="Calibri" panose="020F0502020204030204" pitchFamily="34" charset="0"/>
                <a:cs typeface="Calibri" panose="020F0502020204030204" pitchFamily="34" charset="0"/>
              </a:rPr>
              <a:t> </a:t>
            </a:r>
            <a:r>
              <a:rPr lang="de-DE" altLang="en-US" sz="2600" dirty="0">
                <a:latin typeface="Calibri" panose="020F0502020204030204" pitchFamily="34" charset="0"/>
                <a:cs typeface="Calibri" panose="020F0502020204030204" pitchFamily="34" charset="0"/>
              </a:rPr>
              <a:t>lernen, sich an ihrer Pflege und Behandlung zu beteiligen.</a:t>
            </a:r>
          </a:p>
        </p:txBody>
      </p:sp>
      <p:sp>
        <p:nvSpPr>
          <p:cNvPr id="6" name="Espace réservé du texte 5">
            <a:extLst>
              <a:ext uri="{FF2B5EF4-FFF2-40B4-BE49-F238E27FC236}">
                <a16:creationId xmlns:a16="http://schemas.microsoft.com/office/drawing/2014/main" id="{13E26F2D-B3FE-ACD2-6811-9D0D59F2F131}"/>
              </a:ext>
            </a:extLst>
          </p:cNvPr>
          <p:cNvSpPr>
            <a:spLocks noGrp="1"/>
          </p:cNvSpPr>
          <p:nvPr>
            <p:ph type="body"/>
          </p:nvPr>
        </p:nvSpPr>
        <p:spPr>
          <a:xfrm>
            <a:off x="893880" y="3063240"/>
            <a:ext cx="5473800" cy="5717160"/>
          </a:xfrm>
        </p:spPr>
        <p:txBody>
          <a:bodyPr>
            <a:noAutofit/>
          </a:bodyPr>
          <a:lstStyle/>
          <a:p>
            <a:pPr marL="457200" lvl="0" indent="-457200" eaLnBrk="0" fontAlgn="base" hangingPunct="0">
              <a:spcAft>
                <a:spcPct val="0"/>
              </a:spcAft>
              <a:buFont typeface="Arial" panose="020B0604020202020204" pitchFamily="34" charset="0"/>
              <a:buChar char="•"/>
            </a:pPr>
            <a:r>
              <a:rPr lang="fr-LU" sz="2600" b="1" dirty="0">
                <a:latin typeface="Calibri" panose="020F0502020204030204" pitchFamily="34" charset="0"/>
                <a:ea typeface="Verdana" panose="020B0604030504040204" pitchFamily="34" charset="0"/>
                <a:cs typeface="Calibri" panose="020F0502020204030204" pitchFamily="34" charset="0"/>
              </a:rPr>
              <a:t>82% </a:t>
            </a:r>
            <a:r>
              <a:rPr lang="fr-LU" sz="2600" dirty="0">
                <a:latin typeface="Calibri" panose="020F0502020204030204" pitchFamily="34" charset="0"/>
                <a:ea typeface="Verdana" panose="020B0604030504040204" pitchFamily="34" charset="0"/>
                <a:cs typeface="Calibri" panose="020F0502020204030204" pitchFamily="34" charset="0"/>
              </a:rPr>
              <a:t>- comprendre la maladie pour discuter les décisions</a:t>
            </a:r>
          </a:p>
          <a:p>
            <a:pPr lvl="0" eaLnBrk="0" fontAlgn="base" hangingPunct="0">
              <a:spcAft>
                <a:spcPct val="0"/>
              </a:spcAft>
            </a:pPr>
            <a:endParaRPr lang="fr-LU" altLang="en-US" sz="2600" b="1" dirty="0">
              <a:latin typeface="Calibri" panose="020F0502020204030204" pitchFamily="34" charset="0"/>
              <a:ea typeface="Verdana" panose="020B0604030504040204" pitchFamily="34" charset="0"/>
              <a:cs typeface="Calibri" panose="020F0502020204030204" pitchFamily="34" charset="0"/>
            </a:endParaRPr>
          </a:p>
          <a:p>
            <a:pPr marL="457200" lvl="0" indent="-457200" eaLnBrk="0" fontAlgn="base" hangingPunct="0">
              <a:spcAft>
                <a:spcPct val="0"/>
              </a:spcAft>
              <a:buFont typeface="Arial" panose="020B0604020202020204" pitchFamily="34" charset="0"/>
              <a:buChar char="•"/>
            </a:pPr>
            <a:r>
              <a:rPr lang="fr-LU" sz="2600" b="1" dirty="0">
                <a:latin typeface="Calibri" panose="020F0502020204030204" pitchFamily="34" charset="0"/>
                <a:ea typeface="Verdana" panose="020B0604030504040204" pitchFamily="34" charset="0"/>
                <a:cs typeface="Calibri" panose="020F0502020204030204" pitchFamily="34" charset="0"/>
              </a:rPr>
              <a:t>76% </a:t>
            </a:r>
            <a:r>
              <a:rPr lang="fr-LU" sz="2600" dirty="0">
                <a:latin typeface="Calibri" panose="020F0502020204030204" pitchFamily="34" charset="0"/>
                <a:ea typeface="Verdana" panose="020B0604030504040204" pitchFamily="34" charset="0"/>
                <a:cs typeface="Calibri" panose="020F0502020204030204" pitchFamily="34" charset="0"/>
              </a:rPr>
              <a:t>- exprimer leurs ressentis concernant la maladie et les traitements</a:t>
            </a:r>
          </a:p>
          <a:p>
            <a:pPr marL="457200" lvl="0" indent="-457200" eaLnBrk="0" fontAlgn="base" hangingPunct="0">
              <a:spcAft>
                <a:spcPct val="0"/>
              </a:spcAft>
              <a:buFont typeface="Wingdings" panose="05000000000000000000" pitchFamily="2" charset="2"/>
              <a:buChar char="§"/>
            </a:pPr>
            <a:endParaRPr lang="fr-LU" sz="2600" dirty="0">
              <a:latin typeface="Calibri" panose="020F0502020204030204" pitchFamily="34" charset="0"/>
              <a:ea typeface="Verdana" panose="020B0604030504040204" pitchFamily="34" charset="0"/>
              <a:cs typeface="Calibri" panose="020F0502020204030204" pitchFamily="34" charset="0"/>
            </a:endParaRPr>
          </a:p>
          <a:p>
            <a:pPr marL="457200" lvl="0" indent="-457200" eaLnBrk="0" fontAlgn="base" hangingPunct="0">
              <a:spcAft>
                <a:spcPct val="0"/>
              </a:spcAft>
              <a:buFont typeface="Arial" panose="020B0604020202020204" pitchFamily="34" charset="0"/>
              <a:buChar char="•"/>
            </a:pPr>
            <a:r>
              <a:rPr lang="fr-LU" sz="2600" b="1" dirty="0">
                <a:latin typeface="Calibri" panose="020F0502020204030204" pitchFamily="34" charset="0"/>
                <a:ea typeface="Verdana" panose="020B0604030504040204" pitchFamily="34" charset="0"/>
                <a:cs typeface="Calibri" panose="020F0502020204030204" pitchFamily="34" charset="0"/>
              </a:rPr>
              <a:t>74% </a:t>
            </a:r>
            <a:r>
              <a:rPr lang="fr-LU" sz="2600" dirty="0">
                <a:latin typeface="Calibri" panose="020F0502020204030204" pitchFamily="34" charset="0"/>
                <a:ea typeface="Verdana" panose="020B0604030504040204" pitchFamily="34" charset="0"/>
                <a:cs typeface="Calibri" panose="020F0502020204030204" pitchFamily="34" charset="0"/>
              </a:rPr>
              <a:t>-</a:t>
            </a:r>
            <a:r>
              <a:rPr lang="fr-LU" sz="2600" b="1" dirty="0">
                <a:latin typeface="Calibri" panose="020F0502020204030204" pitchFamily="34" charset="0"/>
                <a:ea typeface="Verdana" panose="020B0604030504040204" pitchFamily="34" charset="0"/>
                <a:cs typeface="Calibri" panose="020F0502020204030204" pitchFamily="34" charset="0"/>
              </a:rPr>
              <a:t> </a:t>
            </a:r>
            <a:r>
              <a:rPr lang="fr-LU" sz="2600" dirty="0">
                <a:latin typeface="Calibri" panose="020F0502020204030204" pitchFamily="34" charset="0"/>
                <a:ea typeface="Verdana" panose="020B0604030504040204" pitchFamily="34" charset="0"/>
                <a:cs typeface="Calibri" panose="020F0502020204030204" pitchFamily="34" charset="0"/>
              </a:rPr>
              <a:t>apprendre à participer à ses soins et à ses traitements.</a:t>
            </a:r>
            <a:endParaRPr lang="en-US" altLang="en-US" sz="2600" dirty="0">
              <a:latin typeface="Calibri" panose="020F0502020204030204" pitchFamily="34" charset="0"/>
              <a:ea typeface="Verdana" panose="020B0604030504040204" pitchFamily="34" charset="0"/>
              <a:cs typeface="Calibri" panose="020F0502020204030204" pitchFamily="34" charset="0"/>
            </a:endParaRPr>
          </a:p>
        </p:txBody>
      </p:sp>
      <p:sp>
        <p:nvSpPr>
          <p:cNvPr id="2" name="Slide Number Placeholder 1">
            <a:extLst>
              <a:ext uri="{FF2B5EF4-FFF2-40B4-BE49-F238E27FC236}">
                <a16:creationId xmlns:a16="http://schemas.microsoft.com/office/drawing/2014/main" id="{B3521F84-3EE4-4A25-9AD1-8541487DA873}"/>
              </a:ext>
            </a:extLst>
          </p:cNvPr>
          <p:cNvSpPr>
            <a:spLocks noGrp="1"/>
          </p:cNvSpPr>
          <p:nvPr>
            <p:ph type="sldNum" sz="quarter" idx="4"/>
          </p:nvPr>
        </p:nvSpPr>
        <p:spPr/>
        <p:txBody>
          <a:bodyPr/>
          <a:lstStyle/>
          <a:p>
            <a:fld id="{C792C391-8669-2F49-9710-675C0ECA7DF0}" type="slidenum">
              <a:rPr lang="fr-FR" smtClean="0"/>
              <a:pPr/>
              <a:t>14</a:t>
            </a:fld>
            <a:endParaRPr lang="fr-FR" dirty="0"/>
          </a:p>
        </p:txBody>
      </p:sp>
    </p:spTree>
    <p:extLst>
      <p:ext uri="{BB962C8B-B14F-4D97-AF65-F5344CB8AC3E}">
        <p14:creationId xmlns:p14="http://schemas.microsoft.com/office/powerpoint/2010/main" val="37480502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2C8E7567-24AE-FDFA-5A57-7371FECE3175}"/>
              </a:ext>
            </a:extLst>
          </p:cNvPr>
          <p:cNvSpPr>
            <a:spLocks noGrp="1"/>
          </p:cNvSpPr>
          <p:nvPr>
            <p:ph type="body"/>
          </p:nvPr>
        </p:nvSpPr>
        <p:spPr>
          <a:xfrm>
            <a:off x="889360" y="778200"/>
            <a:ext cx="5473800" cy="2285040"/>
          </a:xfrm>
        </p:spPr>
        <p:txBody>
          <a:bodyPr>
            <a:normAutofit/>
          </a:bodyPr>
          <a:lstStyle/>
          <a:p>
            <a:pPr algn="ctr"/>
            <a:r>
              <a:rPr lang="fr-LU" sz="3200" dirty="0">
                <a:solidFill>
                  <a:srgbClr val="0C80A1"/>
                </a:solidFill>
                <a:latin typeface="Calibri" panose="020F0502020204030204" pitchFamily="34" charset="0"/>
                <a:ea typeface="Verdana" panose="020B0604030504040204" pitchFamily="34" charset="0"/>
                <a:cs typeface="Calibri" panose="020F0502020204030204" pitchFamily="34" charset="0"/>
              </a:rPr>
              <a:t>Les conditions du partenariat pour les professionnels de santé</a:t>
            </a:r>
            <a:endParaRPr lang="en-US" sz="3200" dirty="0">
              <a:solidFill>
                <a:srgbClr val="0C80A1"/>
              </a:solidFill>
              <a:latin typeface="Calibri" panose="020F0502020204030204" pitchFamily="34" charset="0"/>
              <a:ea typeface="Verdana" panose="020B0604030504040204" pitchFamily="34" charset="0"/>
              <a:cs typeface="Calibri" panose="020F0502020204030204" pitchFamily="34" charset="0"/>
            </a:endParaRPr>
          </a:p>
        </p:txBody>
      </p:sp>
      <p:sp>
        <p:nvSpPr>
          <p:cNvPr id="4" name="Espace réservé du texte 3">
            <a:extLst>
              <a:ext uri="{FF2B5EF4-FFF2-40B4-BE49-F238E27FC236}">
                <a16:creationId xmlns:a16="http://schemas.microsoft.com/office/drawing/2014/main" id="{2EC8DFB3-588E-0A47-9F87-7F4E5F332E3B}"/>
              </a:ext>
            </a:extLst>
          </p:cNvPr>
          <p:cNvSpPr>
            <a:spLocks noGrp="1"/>
          </p:cNvSpPr>
          <p:nvPr>
            <p:ph type="body"/>
          </p:nvPr>
        </p:nvSpPr>
        <p:spPr>
          <a:xfrm>
            <a:off x="6637120" y="778200"/>
            <a:ext cx="5473800" cy="2285040"/>
          </a:xfrm>
        </p:spPr>
        <p:txBody>
          <a:bodyPr>
            <a:normAutofit/>
          </a:bodyPr>
          <a:lstStyle/>
          <a:p>
            <a:pPr algn="ctr"/>
            <a:r>
              <a:rPr lang="de-DE" sz="3200" dirty="0">
                <a:solidFill>
                  <a:srgbClr val="7FC2DB"/>
                </a:solidFill>
                <a:latin typeface="Calibri" panose="020F0502020204030204" pitchFamily="34" charset="0"/>
                <a:ea typeface="Verdana" panose="020B0604030504040204" pitchFamily="34" charset="0"/>
                <a:cs typeface="Calibri" panose="020F0502020204030204" pitchFamily="34" charset="0"/>
              </a:rPr>
              <a:t>Voraussetzungen für eine Partnerschaft für Angehörige der Gesundheitsberufe</a:t>
            </a:r>
            <a:endParaRPr lang="en-GB" sz="3200" dirty="0">
              <a:solidFill>
                <a:srgbClr val="7FC2DB"/>
              </a:solidFill>
              <a:latin typeface="Calibri" panose="020F0502020204030204" pitchFamily="34" charset="0"/>
              <a:ea typeface="Verdana" panose="020B0604030504040204" pitchFamily="34" charset="0"/>
              <a:cs typeface="Calibri" panose="020F0502020204030204" pitchFamily="34" charset="0"/>
            </a:endParaRPr>
          </a:p>
        </p:txBody>
      </p:sp>
      <p:sp>
        <p:nvSpPr>
          <p:cNvPr id="5" name="Espace réservé du texte 4">
            <a:extLst>
              <a:ext uri="{FF2B5EF4-FFF2-40B4-BE49-F238E27FC236}">
                <a16:creationId xmlns:a16="http://schemas.microsoft.com/office/drawing/2014/main" id="{81F1B806-AD6F-7A01-4F0E-EC0A82D1F902}"/>
              </a:ext>
            </a:extLst>
          </p:cNvPr>
          <p:cNvSpPr>
            <a:spLocks noGrp="1"/>
          </p:cNvSpPr>
          <p:nvPr>
            <p:ph type="body"/>
          </p:nvPr>
        </p:nvSpPr>
        <p:spPr>
          <a:xfrm>
            <a:off x="6641640" y="3063240"/>
            <a:ext cx="5473800" cy="5717160"/>
          </a:xfrm>
        </p:spPr>
        <p:txBody>
          <a:bodyPr>
            <a:noAutofit/>
          </a:bodyPr>
          <a:lstStyle/>
          <a:p>
            <a:pPr marL="342900" indent="-342900">
              <a:buFont typeface="Arial" panose="020B0604020202020204" pitchFamily="34" charset="0"/>
              <a:buChar char="•"/>
            </a:pPr>
            <a:r>
              <a:rPr lang="de-DE" sz="2200" b="1" dirty="0">
                <a:latin typeface="Calibri" panose="020F0502020204030204" pitchFamily="34" charset="0"/>
                <a:cs typeface="Calibri" panose="020F0502020204030204" pitchFamily="34" charset="0"/>
              </a:rPr>
              <a:t>80% </a:t>
            </a:r>
            <a:r>
              <a:rPr lang="de-DE" sz="2200" dirty="0">
                <a:latin typeface="Calibri" panose="020F0502020204030204" pitchFamily="34" charset="0"/>
                <a:cs typeface="Calibri" panose="020F0502020204030204" pitchFamily="34" charset="0"/>
              </a:rPr>
              <a:t>- das Verständnis</a:t>
            </a:r>
          </a:p>
          <a:p>
            <a:pPr marL="342900" indent="-342900">
              <a:buFont typeface="Arial" panose="020B0604020202020204" pitchFamily="34" charset="0"/>
              <a:buChar char="•"/>
            </a:pPr>
            <a:endParaRPr lang="de-DE" sz="2200" b="1"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de-DE" sz="2200" b="1" dirty="0">
                <a:latin typeface="Calibri" panose="020F0502020204030204" pitchFamily="34" charset="0"/>
                <a:cs typeface="Calibri" panose="020F0502020204030204" pitchFamily="34" charset="0"/>
              </a:rPr>
              <a:t>77% </a:t>
            </a:r>
            <a:r>
              <a:rPr lang="de-DE" sz="2200" dirty="0">
                <a:latin typeface="Calibri" panose="020F0502020204030204" pitchFamily="34" charset="0"/>
                <a:cs typeface="Calibri" panose="020F0502020204030204" pitchFamily="34" charset="0"/>
              </a:rPr>
              <a:t>- die Motivation</a:t>
            </a:r>
          </a:p>
          <a:p>
            <a:pPr marL="342900" indent="-342900">
              <a:buFont typeface="Arial" panose="020B0604020202020204" pitchFamily="34" charset="0"/>
              <a:buChar char="•"/>
            </a:pPr>
            <a:endParaRPr lang="de-DE" sz="2200" b="1"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de-DE" sz="2200" b="1" dirty="0">
                <a:latin typeface="Calibri" panose="020F0502020204030204" pitchFamily="34" charset="0"/>
                <a:cs typeface="Calibri" panose="020F0502020204030204" pitchFamily="34" charset="0"/>
              </a:rPr>
              <a:t>76% </a:t>
            </a:r>
            <a:r>
              <a:rPr lang="de-DE" sz="2200" dirty="0">
                <a:latin typeface="Calibri" panose="020F0502020204030204" pitchFamily="34" charset="0"/>
                <a:cs typeface="Calibri" panose="020F0502020204030204" pitchFamily="34" charset="0"/>
              </a:rPr>
              <a:t>- Akzeptanz der gemeinsamen Entscheidungsfindung</a:t>
            </a:r>
          </a:p>
          <a:p>
            <a:pPr marL="342900" indent="-342900">
              <a:buFont typeface="Arial" panose="020B0604020202020204" pitchFamily="34" charset="0"/>
              <a:buChar char="•"/>
            </a:pPr>
            <a:endParaRPr lang="de-DE" sz="2200" b="1"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de-DE" sz="2200" b="1" dirty="0">
                <a:latin typeface="Calibri" panose="020F0502020204030204" pitchFamily="34" charset="0"/>
                <a:cs typeface="Calibri" panose="020F0502020204030204" pitchFamily="34" charset="0"/>
              </a:rPr>
              <a:t>95% </a:t>
            </a:r>
            <a:r>
              <a:rPr lang="de-DE" sz="2200" dirty="0">
                <a:latin typeface="Calibri" panose="020F0502020204030204" pitchFamily="34" charset="0"/>
                <a:cs typeface="Calibri" panose="020F0502020204030204" pitchFamily="34" charset="0"/>
              </a:rPr>
              <a:t>- die Ausbildung</a:t>
            </a:r>
          </a:p>
          <a:p>
            <a:pPr marL="342900" indent="-342900">
              <a:buFont typeface="Arial" panose="020B0604020202020204" pitchFamily="34" charset="0"/>
              <a:buChar char="•"/>
            </a:pPr>
            <a:endParaRPr lang="de-DE" sz="2200" b="1"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de-DE" sz="2200" b="1" dirty="0">
                <a:latin typeface="Calibri" panose="020F0502020204030204" pitchFamily="34" charset="0"/>
                <a:cs typeface="Calibri" panose="020F0502020204030204" pitchFamily="34" charset="0"/>
              </a:rPr>
              <a:t>93% </a:t>
            </a:r>
            <a:r>
              <a:rPr lang="de-DE" sz="2200" dirty="0">
                <a:latin typeface="Calibri" panose="020F0502020204030204" pitchFamily="34" charset="0"/>
                <a:cs typeface="Calibri" panose="020F0502020204030204" pitchFamily="34" charset="0"/>
              </a:rPr>
              <a:t>- die Formalisierung der Partnerschaft</a:t>
            </a:r>
          </a:p>
          <a:p>
            <a:pPr marL="342900" indent="-342900">
              <a:buFont typeface="Arial" panose="020B0604020202020204" pitchFamily="34" charset="0"/>
              <a:buChar char="•"/>
            </a:pPr>
            <a:endParaRPr lang="de-DE" sz="2200" b="1"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de-DE" sz="2200" b="1" dirty="0">
                <a:latin typeface="Calibri" panose="020F0502020204030204" pitchFamily="34" charset="0"/>
                <a:cs typeface="Calibri" panose="020F0502020204030204" pitchFamily="34" charset="0"/>
              </a:rPr>
              <a:t>92% </a:t>
            </a:r>
            <a:r>
              <a:rPr lang="de-DE" sz="2200" dirty="0">
                <a:latin typeface="Calibri" panose="020F0502020204030204" pitchFamily="34" charset="0"/>
                <a:cs typeface="Calibri" panose="020F0502020204030204" pitchFamily="34" charset="0"/>
              </a:rPr>
              <a:t>- die Einbeziehung von Patienten oder Angehörigen in die Partnerschaftsschulung.</a:t>
            </a:r>
            <a:endParaRPr lang="en-GB" sz="2200" dirty="0">
              <a:latin typeface="Calibri" panose="020F0502020204030204" pitchFamily="34" charset="0"/>
              <a:cs typeface="Calibri" panose="020F0502020204030204" pitchFamily="34" charset="0"/>
            </a:endParaRPr>
          </a:p>
        </p:txBody>
      </p:sp>
      <p:sp>
        <p:nvSpPr>
          <p:cNvPr id="6" name="Espace réservé du texte 5">
            <a:extLst>
              <a:ext uri="{FF2B5EF4-FFF2-40B4-BE49-F238E27FC236}">
                <a16:creationId xmlns:a16="http://schemas.microsoft.com/office/drawing/2014/main" id="{13E26F2D-B3FE-ACD2-6811-9D0D59F2F131}"/>
              </a:ext>
            </a:extLst>
          </p:cNvPr>
          <p:cNvSpPr>
            <a:spLocks noGrp="1"/>
          </p:cNvSpPr>
          <p:nvPr>
            <p:ph type="body"/>
          </p:nvPr>
        </p:nvSpPr>
        <p:spPr>
          <a:xfrm>
            <a:off x="893880" y="3063240"/>
            <a:ext cx="5473800" cy="5717160"/>
          </a:xfrm>
        </p:spPr>
        <p:txBody>
          <a:bodyPr>
            <a:noAutofit/>
          </a:bodyPr>
          <a:lstStyle/>
          <a:p>
            <a:pPr marL="342900" lvl="0" indent="-342900" eaLnBrk="0" fontAlgn="base" hangingPunct="0">
              <a:lnSpc>
                <a:spcPct val="80000"/>
              </a:lnSpc>
              <a:spcAft>
                <a:spcPct val="0"/>
              </a:spcAft>
              <a:buFont typeface="Arial" panose="020B0604020202020204" pitchFamily="34" charset="0"/>
              <a:buChar char="•"/>
            </a:pPr>
            <a:r>
              <a:rPr lang="fr-LU" sz="2200" b="1" dirty="0">
                <a:latin typeface="Calibri" panose="020F0502020204030204" pitchFamily="34" charset="0"/>
                <a:ea typeface="Verdana" panose="020B0604030504040204" pitchFamily="34" charset="0"/>
                <a:cs typeface="Calibri" panose="020F0502020204030204" pitchFamily="34" charset="0"/>
              </a:rPr>
              <a:t>80% - </a:t>
            </a:r>
            <a:r>
              <a:rPr lang="fr-LU" sz="2200" dirty="0">
                <a:latin typeface="Calibri" panose="020F0502020204030204" pitchFamily="34" charset="0"/>
                <a:ea typeface="Verdana" panose="020B0604030504040204" pitchFamily="34" charset="0"/>
                <a:cs typeface="Calibri" panose="020F0502020204030204" pitchFamily="34" charset="0"/>
              </a:rPr>
              <a:t>la compréhension</a:t>
            </a:r>
          </a:p>
          <a:p>
            <a:pPr lvl="0" eaLnBrk="0" fontAlgn="base" hangingPunct="0">
              <a:lnSpc>
                <a:spcPct val="80000"/>
              </a:lnSpc>
              <a:spcAft>
                <a:spcPct val="0"/>
              </a:spcAft>
            </a:pPr>
            <a:endParaRPr lang="fr-LU" sz="2200" b="1" dirty="0">
              <a:latin typeface="Calibri" panose="020F0502020204030204" pitchFamily="34" charset="0"/>
              <a:ea typeface="Verdana" panose="020B0604030504040204" pitchFamily="34" charset="0"/>
              <a:cs typeface="Calibri" panose="020F0502020204030204" pitchFamily="34" charset="0"/>
            </a:endParaRPr>
          </a:p>
          <a:p>
            <a:pPr marL="342900" lvl="0" indent="-342900" eaLnBrk="0" fontAlgn="base" hangingPunct="0">
              <a:lnSpc>
                <a:spcPct val="80000"/>
              </a:lnSpc>
              <a:spcAft>
                <a:spcPct val="0"/>
              </a:spcAft>
              <a:buFont typeface="Arial" panose="020B0604020202020204" pitchFamily="34" charset="0"/>
              <a:buChar char="•"/>
            </a:pPr>
            <a:r>
              <a:rPr lang="fr-LU" sz="2200" b="1" dirty="0">
                <a:latin typeface="Calibri" panose="020F0502020204030204" pitchFamily="34" charset="0"/>
                <a:ea typeface="Verdana" panose="020B0604030504040204" pitchFamily="34" charset="0"/>
                <a:cs typeface="Calibri" panose="020F0502020204030204" pitchFamily="34" charset="0"/>
              </a:rPr>
              <a:t>77% - </a:t>
            </a:r>
            <a:r>
              <a:rPr lang="fr-LU" sz="2200" dirty="0">
                <a:latin typeface="Calibri" panose="020F0502020204030204" pitchFamily="34" charset="0"/>
                <a:ea typeface="Verdana" panose="020B0604030504040204" pitchFamily="34" charset="0"/>
                <a:cs typeface="Calibri" panose="020F0502020204030204" pitchFamily="34" charset="0"/>
              </a:rPr>
              <a:t>la motivation</a:t>
            </a:r>
          </a:p>
          <a:p>
            <a:pPr marL="342900" lvl="0" indent="-342900" eaLnBrk="0" fontAlgn="base" hangingPunct="0">
              <a:lnSpc>
                <a:spcPct val="80000"/>
              </a:lnSpc>
              <a:spcAft>
                <a:spcPct val="0"/>
              </a:spcAft>
              <a:buFont typeface="Arial" panose="020B0604020202020204" pitchFamily="34" charset="0"/>
              <a:buChar char="•"/>
            </a:pPr>
            <a:endParaRPr lang="fr-LU" sz="2200" b="1" dirty="0">
              <a:latin typeface="Calibri" panose="020F0502020204030204" pitchFamily="34" charset="0"/>
              <a:ea typeface="Verdana" panose="020B0604030504040204" pitchFamily="34" charset="0"/>
              <a:cs typeface="Calibri" panose="020F0502020204030204" pitchFamily="34" charset="0"/>
            </a:endParaRPr>
          </a:p>
          <a:p>
            <a:pPr marL="342900" lvl="0" indent="-342900" eaLnBrk="0" fontAlgn="base" hangingPunct="0">
              <a:lnSpc>
                <a:spcPct val="80000"/>
              </a:lnSpc>
              <a:spcAft>
                <a:spcPct val="0"/>
              </a:spcAft>
              <a:buFont typeface="Arial" panose="020B0604020202020204" pitchFamily="34" charset="0"/>
              <a:buChar char="•"/>
            </a:pPr>
            <a:r>
              <a:rPr lang="fr-LU" sz="2200" b="1" dirty="0">
                <a:latin typeface="Calibri" panose="020F0502020204030204" pitchFamily="34" charset="0"/>
                <a:ea typeface="Verdana" panose="020B0604030504040204" pitchFamily="34" charset="0"/>
                <a:cs typeface="Calibri" panose="020F0502020204030204" pitchFamily="34" charset="0"/>
              </a:rPr>
              <a:t>76% - </a:t>
            </a:r>
            <a:r>
              <a:rPr lang="fr-LU" sz="2200" dirty="0">
                <a:latin typeface="Calibri" panose="020F0502020204030204" pitchFamily="34" charset="0"/>
                <a:ea typeface="Verdana" panose="020B0604030504040204" pitchFamily="34" charset="0"/>
                <a:cs typeface="Calibri" panose="020F0502020204030204" pitchFamily="34" charset="0"/>
              </a:rPr>
              <a:t>l’acceptation du partage de décisions</a:t>
            </a:r>
          </a:p>
          <a:p>
            <a:pPr lvl="0" eaLnBrk="0" fontAlgn="base" hangingPunct="0">
              <a:lnSpc>
                <a:spcPct val="80000"/>
              </a:lnSpc>
              <a:spcAft>
                <a:spcPct val="0"/>
              </a:spcAft>
            </a:pPr>
            <a:endParaRPr lang="fr-LU" sz="2200" dirty="0">
              <a:latin typeface="Calibri" panose="020F0502020204030204" pitchFamily="34" charset="0"/>
              <a:ea typeface="Verdana" panose="020B0604030504040204" pitchFamily="34" charset="0"/>
              <a:cs typeface="Calibri" panose="020F0502020204030204" pitchFamily="34" charset="0"/>
            </a:endParaRPr>
          </a:p>
          <a:p>
            <a:pPr marL="342900" indent="-342900">
              <a:lnSpc>
                <a:spcPct val="80000"/>
              </a:lnSpc>
              <a:buFont typeface="Arial" panose="020B0604020202020204" pitchFamily="34" charset="0"/>
              <a:buChar char="•"/>
            </a:pPr>
            <a:r>
              <a:rPr lang="fr-LU" sz="2200" b="1" dirty="0">
                <a:latin typeface="Calibri" panose="020F0502020204030204" pitchFamily="34" charset="0"/>
                <a:ea typeface="Verdana" panose="020B0604030504040204" pitchFamily="34" charset="0"/>
                <a:cs typeface="Calibri" panose="020F0502020204030204" pitchFamily="34" charset="0"/>
              </a:rPr>
              <a:t>95% - </a:t>
            </a:r>
            <a:r>
              <a:rPr lang="fr-LU" sz="2200" dirty="0">
                <a:latin typeface="Calibri" panose="020F0502020204030204" pitchFamily="34" charset="0"/>
                <a:ea typeface="Verdana" panose="020B0604030504040204" pitchFamily="34" charset="0"/>
                <a:cs typeface="Calibri" panose="020F0502020204030204" pitchFamily="34" charset="0"/>
              </a:rPr>
              <a:t>la formation</a:t>
            </a:r>
          </a:p>
          <a:p>
            <a:pPr>
              <a:lnSpc>
                <a:spcPct val="80000"/>
              </a:lnSpc>
            </a:pPr>
            <a:endParaRPr lang="fr-LU" sz="2200" dirty="0">
              <a:latin typeface="Calibri" panose="020F0502020204030204" pitchFamily="34" charset="0"/>
              <a:ea typeface="Verdana" panose="020B0604030504040204" pitchFamily="34" charset="0"/>
              <a:cs typeface="Calibri" panose="020F0502020204030204" pitchFamily="34" charset="0"/>
            </a:endParaRPr>
          </a:p>
          <a:p>
            <a:pPr marL="342900" indent="-342900">
              <a:lnSpc>
                <a:spcPct val="80000"/>
              </a:lnSpc>
              <a:buFont typeface="Arial" panose="020B0604020202020204" pitchFamily="34" charset="0"/>
              <a:buChar char="•"/>
            </a:pPr>
            <a:r>
              <a:rPr lang="fr-LU" sz="2200" b="1" dirty="0">
                <a:latin typeface="Calibri" panose="020F0502020204030204" pitchFamily="34" charset="0"/>
                <a:ea typeface="Verdana" panose="020B0604030504040204" pitchFamily="34" charset="0"/>
                <a:cs typeface="Calibri" panose="020F0502020204030204" pitchFamily="34" charset="0"/>
              </a:rPr>
              <a:t>93% - </a:t>
            </a:r>
            <a:r>
              <a:rPr lang="fr-LU" sz="2200" dirty="0">
                <a:latin typeface="Calibri" panose="020F0502020204030204" pitchFamily="34" charset="0"/>
                <a:ea typeface="Verdana" panose="020B0604030504040204" pitchFamily="34" charset="0"/>
                <a:cs typeface="Calibri" panose="020F0502020204030204" pitchFamily="34" charset="0"/>
              </a:rPr>
              <a:t>la formalisation du partenariat</a:t>
            </a:r>
          </a:p>
          <a:p>
            <a:pPr>
              <a:lnSpc>
                <a:spcPct val="80000"/>
              </a:lnSpc>
            </a:pPr>
            <a:endParaRPr lang="fr-LU" sz="2200" dirty="0">
              <a:latin typeface="Calibri" panose="020F0502020204030204" pitchFamily="34" charset="0"/>
              <a:ea typeface="Verdana" panose="020B0604030504040204" pitchFamily="34" charset="0"/>
              <a:cs typeface="Calibri" panose="020F0502020204030204" pitchFamily="34" charset="0"/>
            </a:endParaRPr>
          </a:p>
          <a:p>
            <a:pPr marL="342900" indent="-342900">
              <a:lnSpc>
                <a:spcPct val="80000"/>
              </a:lnSpc>
              <a:buFont typeface="Arial" panose="020B0604020202020204" pitchFamily="34" charset="0"/>
              <a:buChar char="•"/>
            </a:pPr>
            <a:r>
              <a:rPr lang="fr-LU" sz="2200" b="1" dirty="0">
                <a:latin typeface="Calibri" panose="020F0502020204030204" pitchFamily="34" charset="0"/>
                <a:ea typeface="Verdana" panose="020B0604030504040204" pitchFamily="34" charset="0"/>
                <a:cs typeface="Calibri" panose="020F0502020204030204" pitchFamily="34" charset="0"/>
              </a:rPr>
              <a:t>92% - </a:t>
            </a:r>
            <a:r>
              <a:rPr lang="fr-LU" sz="2200" dirty="0">
                <a:latin typeface="Calibri" panose="020F0502020204030204" pitchFamily="34" charset="0"/>
                <a:ea typeface="Verdana" panose="020B0604030504040204" pitchFamily="34" charset="0"/>
                <a:cs typeface="Calibri" panose="020F0502020204030204" pitchFamily="34" charset="0"/>
              </a:rPr>
              <a:t>l’intégration de patients ou de proches dans la formation sur le partenariat.</a:t>
            </a:r>
            <a:endParaRPr lang="en-US" sz="2200" dirty="0">
              <a:latin typeface="Calibri" panose="020F0502020204030204" pitchFamily="34" charset="0"/>
              <a:ea typeface="Verdana" panose="020B0604030504040204" pitchFamily="34" charset="0"/>
              <a:cs typeface="Calibri" panose="020F0502020204030204" pitchFamily="34" charset="0"/>
            </a:endParaRPr>
          </a:p>
        </p:txBody>
      </p:sp>
      <p:sp>
        <p:nvSpPr>
          <p:cNvPr id="2" name="Slide Number Placeholder 1">
            <a:extLst>
              <a:ext uri="{FF2B5EF4-FFF2-40B4-BE49-F238E27FC236}">
                <a16:creationId xmlns:a16="http://schemas.microsoft.com/office/drawing/2014/main" id="{B72706FE-74C6-49E9-9F4D-45D7F8AE410F}"/>
              </a:ext>
            </a:extLst>
          </p:cNvPr>
          <p:cNvSpPr>
            <a:spLocks noGrp="1"/>
          </p:cNvSpPr>
          <p:nvPr>
            <p:ph type="sldNum" sz="quarter" idx="4"/>
          </p:nvPr>
        </p:nvSpPr>
        <p:spPr/>
        <p:txBody>
          <a:bodyPr/>
          <a:lstStyle/>
          <a:p>
            <a:fld id="{C792C391-8669-2F49-9710-675C0ECA7DF0}" type="slidenum">
              <a:rPr lang="fr-FR" smtClean="0"/>
              <a:pPr/>
              <a:t>15</a:t>
            </a:fld>
            <a:endParaRPr lang="fr-FR" dirty="0"/>
          </a:p>
        </p:txBody>
      </p:sp>
    </p:spTree>
    <p:extLst>
      <p:ext uri="{BB962C8B-B14F-4D97-AF65-F5344CB8AC3E}">
        <p14:creationId xmlns:p14="http://schemas.microsoft.com/office/powerpoint/2010/main" val="38334794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2C8E7567-24AE-FDFA-5A57-7371FECE3175}"/>
              </a:ext>
            </a:extLst>
          </p:cNvPr>
          <p:cNvSpPr>
            <a:spLocks noGrp="1"/>
          </p:cNvSpPr>
          <p:nvPr>
            <p:ph type="body"/>
          </p:nvPr>
        </p:nvSpPr>
        <p:spPr>
          <a:xfrm>
            <a:off x="893880" y="778200"/>
            <a:ext cx="5473800" cy="2285040"/>
          </a:xfrm>
        </p:spPr>
        <p:txBody>
          <a:bodyPr>
            <a:normAutofit/>
          </a:bodyPr>
          <a:lstStyle/>
          <a:p>
            <a:pPr algn="ctr"/>
            <a:r>
              <a:rPr lang="fr-LU" sz="3200" dirty="0">
                <a:solidFill>
                  <a:srgbClr val="0C80A1"/>
                </a:solidFill>
                <a:latin typeface="Calibri" panose="020F0502020204030204" pitchFamily="34" charset="0"/>
                <a:ea typeface="Verdana" panose="020B0604030504040204" pitchFamily="34" charset="0"/>
                <a:cs typeface="Calibri" panose="020F0502020204030204" pitchFamily="34" charset="0"/>
              </a:rPr>
              <a:t>Autres conditions au partenariat, les professionnels de santé sont tout à fait d’accord à: </a:t>
            </a:r>
            <a:endParaRPr lang="en-US" sz="3200" dirty="0">
              <a:solidFill>
                <a:srgbClr val="0C80A1"/>
              </a:solidFill>
              <a:latin typeface="Calibri" panose="020F0502020204030204" pitchFamily="34" charset="0"/>
              <a:ea typeface="Verdana" panose="020B0604030504040204" pitchFamily="34" charset="0"/>
              <a:cs typeface="Calibri" panose="020F0502020204030204" pitchFamily="34" charset="0"/>
            </a:endParaRPr>
          </a:p>
        </p:txBody>
      </p:sp>
      <p:sp>
        <p:nvSpPr>
          <p:cNvPr id="4" name="Espace réservé du texte 3">
            <a:extLst>
              <a:ext uri="{FF2B5EF4-FFF2-40B4-BE49-F238E27FC236}">
                <a16:creationId xmlns:a16="http://schemas.microsoft.com/office/drawing/2014/main" id="{2EC8DFB3-588E-0A47-9F87-7F4E5F332E3B}"/>
              </a:ext>
            </a:extLst>
          </p:cNvPr>
          <p:cNvSpPr>
            <a:spLocks noGrp="1"/>
          </p:cNvSpPr>
          <p:nvPr>
            <p:ph type="body"/>
          </p:nvPr>
        </p:nvSpPr>
        <p:spPr>
          <a:xfrm>
            <a:off x="6637120" y="778200"/>
            <a:ext cx="5473800" cy="2285040"/>
          </a:xfrm>
        </p:spPr>
        <p:txBody>
          <a:bodyPr>
            <a:normAutofit/>
          </a:bodyPr>
          <a:lstStyle/>
          <a:p>
            <a:pPr algn="ctr"/>
            <a:r>
              <a:rPr lang="de-DE" sz="3100" dirty="0">
                <a:solidFill>
                  <a:srgbClr val="7FC2DB"/>
                </a:solidFill>
                <a:latin typeface="Calibri" panose="020F0502020204030204" pitchFamily="34" charset="0"/>
                <a:ea typeface="Verdana" panose="020B0604030504040204" pitchFamily="34" charset="0"/>
                <a:cs typeface="Calibri" panose="020F0502020204030204" pitchFamily="34" charset="0"/>
              </a:rPr>
              <a:t>Andere Bedingungen für die Partnerschaft, die Angehörigen der Gesundheitsberufe sind völlig einverstanden mit:</a:t>
            </a:r>
            <a:endParaRPr lang="en-GB" sz="3100" dirty="0">
              <a:solidFill>
                <a:srgbClr val="7FC2DB"/>
              </a:solidFill>
              <a:latin typeface="Calibri" panose="020F0502020204030204" pitchFamily="34" charset="0"/>
              <a:ea typeface="Verdana" panose="020B0604030504040204" pitchFamily="34" charset="0"/>
              <a:cs typeface="Calibri" panose="020F0502020204030204" pitchFamily="34" charset="0"/>
            </a:endParaRPr>
          </a:p>
        </p:txBody>
      </p:sp>
      <p:sp>
        <p:nvSpPr>
          <p:cNvPr id="5" name="Espace réservé du texte 4">
            <a:extLst>
              <a:ext uri="{FF2B5EF4-FFF2-40B4-BE49-F238E27FC236}">
                <a16:creationId xmlns:a16="http://schemas.microsoft.com/office/drawing/2014/main" id="{81F1B806-AD6F-7A01-4F0E-EC0A82D1F902}"/>
              </a:ext>
            </a:extLst>
          </p:cNvPr>
          <p:cNvSpPr>
            <a:spLocks noGrp="1"/>
          </p:cNvSpPr>
          <p:nvPr>
            <p:ph type="body"/>
          </p:nvPr>
        </p:nvSpPr>
        <p:spPr>
          <a:xfrm>
            <a:off x="6641640" y="3063240"/>
            <a:ext cx="5473800" cy="5717160"/>
          </a:xfrm>
        </p:spPr>
        <p:txBody>
          <a:bodyPr>
            <a:normAutofit/>
          </a:bodyPr>
          <a:lstStyle/>
          <a:p>
            <a:pPr marL="457200" indent="-457200">
              <a:buFont typeface="Arial" panose="020B0604020202020204" pitchFamily="34" charset="0"/>
              <a:buChar char="•"/>
            </a:pPr>
            <a:r>
              <a:rPr lang="de-DE" sz="2600" b="1" dirty="0">
                <a:latin typeface="Calibri" panose="020F0502020204030204" pitchFamily="34" charset="0"/>
                <a:cs typeface="Calibri" panose="020F0502020204030204" pitchFamily="34" charset="0"/>
              </a:rPr>
              <a:t>78% </a:t>
            </a:r>
            <a:r>
              <a:rPr lang="de-DE" sz="2600" dirty="0">
                <a:latin typeface="Calibri" panose="020F0502020204030204" pitchFamily="34" charset="0"/>
                <a:cs typeface="Calibri" panose="020F0502020204030204" pitchFamily="34" charset="0"/>
              </a:rPr>
              <a:t>- Mittel bereitstellen, um die Kontinuität der Pflege zu gewährleisten</a:t>
            </a:r>
          </a:p>
          <a:p>
            <a:pPr marL="457200" indent="-457200">
              <a:buFont typeface="Arial" panose="020B0604020202020204" pitchFamily="34" charset="0"/>
              <a:buChar char="•"/>
            </a:pPr>
            <a:endParaRPr lang="de-DE" sz="2600" b="1" dirty="0">
              <a:latin typeface="Calibri" panose="020F0502020204030204" pitchFamily="34" charset="0"/>
              <a:cs typeface="Calibri" panose="020F0502020204030204" pitchFamily="34" charset="0"/>
            </a:endParaRPr>
          </a:p>
          <a:p>
            <a:pPr marL="457200" indent="-457200">
              <a:buFont typeface="Arial" panose="020B0604020202020204" pitchFamily="34" charset="0"/>
              <a:buChar char="•"/>
            </a:pPr>
            <a:r>
              <a:rPr lang="de-DE" sz="2600" b="1" dirty="0">
                <a:latin typeface="Calibri" panose="020F0502020204030204" pitchFamily="34" charset="0"/>
                <a:cs typeface="Calibri" panose="020F0502020204030204" pitchFamily="34" charset="0"/>
              </a:rPr>
              <a:t>76% </a:t>
            </a:r>
            <a:r>
              <a:rPr lang="de-DE" sz="2600" dirty="0">
                <a:latin typeface="Calibri" panose="020F0502020204030204" pitchFamily="34" charset="0"/>
                <a:cs typeface="Calibri" panose="020F0502020204030204" pitchFamily="34" charset="0"/>
              </a:rPr>
              <a:t>- die Unterstützung der Vorgesetzten erhalten </a:t>
            </a:r>
          </a:p>
          <a:p>
            <a:pPr marL="457200" indent="-457200">
              <a:buFont typeface="Arial" panose="020B0604020202020204" pitchFamily="34" charset="0"/>
              <a:buChar char="•"/>
            </a:pPr>
            <a:endParaRPr lang="de-DE" sz="2600" b="1" dirty="0">
              <a:latin typeface="Calibri" panose="020F0502020204030204" pitchFamily="34" charset="0"/>
              <a:cs typeface="Calibri" panose="020F0502020204030204" pitchFamily="34" charset="0"/>
            </a:endParaRPr>
          </a:p>
          <a:p>
            <a:pPr marL="457200" indent="-457200">
              <a:buFont typeface="Arial" panose="020B0604020202020204" pitchFamily="34" charset="0"/>
              <a:buChar char="•"/>
            </a:pPr>
            <a:r>
              <a:rPr lang="de-DE" sz="2600" b="1" dirty="0">
                <a:latin typeface="Calibri" panose="020F0502020204030204" pitchFamily="34" charset="0"/>
                <a:cs typeface="Calibri" panose="020F0502020204030204" pitchFamily="34" charset="0"/>
              </a:rPr>
              <a:t>74% </a:t>
            </a:r>
            <a:r>
              <a:rPr lang="de-DE" sz="2600" dirty="0">
                <a:latin typeface="Calibri" panose="020F0502020204030204" pitchFamily="34" charset="0"/>
                <a:cs typeface="Calibri" panose="020F0502020204030204" pitchFamily="34" charset="0"/>
              </a:rPr>
              <a:t>- den Wert der Erfahrungen von Patienten anerkennen.</a:t>
            </a:r>
            <a:endParaRPr lang="en-GB" sz="2600" dirty="0">
              <a:latin typeface="Calibri" panose="020F0502020204030204" pitchFamily="34" charset="0"/>
              <a:cs typeface="Calibri" panose="020F0502020204030204" pitchFamily="34" charset="0"/>
            </a:endParaRPr>
          </a:p>
        </p:txBody>
      </p:sp>
      <p:sp>
        <p:nvSpPr>
          <p:cNvPr id="6" name="Espace réservé du texte 5">
            <a:extLst>
              <a:ext uri="{FF2B5EF4-FFF2-40B4-BE49-F238E27FC236}">
                <a16:creationId xmlns:a16="http://schemas.microsoft.com/office/drawing/2014/main" id="{13E26F2D-B3FE-ACD2-6811-9D0D59F2F131}"/>
              </a:ext>
            </a:extLst>
          </p:cNvPr>
          <p:cNvSpPr>
            <a:spLocks noGrp="1"/>
          </p:cNvSpPr>
          <p:nvPr>
            <p:ph type="body"/>
          </p:nvPr>
        </p:nvSpPr>
        <p:spPr>
          <a:xfrm>
            <a:off x="893880" y="3063240"/>
            <a:ext cx="5473800" cy="5717160"/>
          </a:xfrm>
        </p:spPr>
        <p:txBody>
          <a:bodyPr>
            <a:noAutofit/>
          </a:bodyPr>
          <a:lstStyle/>
          <a:p>
            <a:pPr marL="457200" lvl="0" indent="-457200" eaLnBrk="0" fontAlgn="base" hangingPunct="0">
              <a:spcAft>
                <a:spcPct val="0"/>
              </a:spcAft>
              <a:buFont typeface="Arial" panose="020B0604020202020204" pitchFamily="34" charset="0"/>
              <a:buChar char="•"/>
            </a:pPr>
            <a:r>
              <a:rPr lang="fr-LU" sz="2600" b="1" dirty="0">
                <a:latin typeface="Calibri" panose="020F0502020204030204" pitchFamily="34" charset="0"/>
                <a:ea typeface="Verdana" panose="020B0604030504040204" pitchFamily="34" charset="0"/>
                <a:cs typeface="Calibri" panose="020F0502020204030204" pitchFamily="34" charset="0"/>
              </a:rPr>
              <a:t>78% </a:t>
            </a:r>
            <a:r>
              <a:rPr lang="fr-LU" sz="2600" dirty="0">
                <a:latin typeface="Calibri" panose="020F0502020204030204" pitchFamily="34" charset="0"/>
                <a:ea typeface="Verdana" panose="020B0604030504040204" pitchFamily="34" charset="0"/>
                <a:cs typeface="Calibri" panose="020F0502020204030204" pitchFamily="34" charset="0"/>
              </a:rPr>
              <a:t>-</a:t>
            </a:r>
            <a:r>
              <a:rPr lang="fr-LU" sz="2600" b="1" dirty="0">
                <a:latin typeface="Calibri" panose="020F0502020204030204" pitchFamily="34" charset="0"/>
                <a:ea typeface="Verdana" panose="020B0604030504040204" pitchFamily="34" charset="0"/>
                <a:cs typeface="Calibri" panose="020F0502020204030204" pitchFamily="34" charset="0"/>
              </a:rPr>
              <a:t> </a:t>
            </a:r>
            <a:r>
              <a:rPr lang="fr-LU" sz="2600" dirty="0">
                <a:latin typeface="Calibri" panose="020F0502020204030204" pitchFamily="34" charset="0"/>
                <a:ea typeface="Verdana" panose="020B0604030504040204" pitchFamily="34" charset="0"/>
                <a:cs typeface="Calibri" panose="020F0502020204030204" pitchFamily="34" charset="0"/>
              </a:rPr>
              <a:t>mettre en place des moyens pour assurer la continuité des soins</a:t>
            </a:r>
          </a:p>
          <a:p>
            <a:pPr marL="457200" lvl="0" indent="-457200" eaLnBrk="0" fontAlgn="base" hangingPunct="0">
              <a:spcAft>
                <a:spcPct val="0"/>
              </a:spcAft>
              <a:buFont typeface="Arial" panose="020B0604020202020204" pitchFamily="34" charset="0"/>
              <a:buChar char="•"/>
            </a:pPr>
            <a:endParaRPr lang="fr-LU" sz="2600" b="1" dirty="0">
              <a:latin typeface="Calibri" panose="020F0502020204030204" pitchFamily="34" charset="0"/>
              <a:ea typeface="Verdana" panose="020B0604030504040204" pitchFamily="34" charset="0"/>
              <a:cs typeface="Calibri" panose="020F0502020204030204" pitchFamily="34" charset="0"/>
            </a:endParaRPr>
          </a:p>
          <a:p>
            <a:pPr marL="457200" indent="-457200" eaLnBrk="0" fontAlgn="base" hangingPunct="0">
              <a:spcAft>
                <a:spcPct val="0"/>
              </a:spcAft>
              <a:buFont typeface="Arial" panose="020B0604020202020204" pitchFamily="34" charset="0"/>
              <a:buChar char="•"/>
            </a:pPr>
            <a:r>
              <a:rPr lang="fr-LU" sz="2600" b="1" dirty="0">
                <a:latin typeface="Calibri" panose="020F0502020204030204" pitchFamily="34" charset="0"/>
                <a:ea typeface="Verdana" panose="020B0604030504040204" pitchFamily="34" charset="0"/>
                <a:cs typeface="Calibri" panose="020F0502020204030204" pitchFamily="34" charset="0"/>
              </a:rPr>
              <a:t>76% </a:t>
            </a:r>
            <a:r>
              <a:rPr lang="fr-LU" sz="2600" dirty="0">
                <a:latin typeface="Calibri" panose="020F0502020204030204" pitchFamily="34" charset="0"/>
                <a:ea typeface="Verdana" panose="020B0604030504040204" pitchFamily="34" charset="0"/>
                <a:cs typeface="Calibri" panose="020F0502020204030204" pitchFamily="34" charset="0"/>
              </a:rPr>
              <a:t>-</a:t>
            </a:r>
            <a:r>
              <a:rPr lang="fr-LU" sz="2600" b="1" dirty="0">
                <a:latin typeface="Calibri" panose="020F0502020204030204" pitchFamily="34" charset="0"/>
                <a:ea typeface="Verdana" panose="020B0604030504040204" pitchFamily="34" charset="0"/>
                <a:cs typeface="Calibri" panose="020F0502020204030204" pitchFamily="34" charset="0"/>
              </a:rPr>
              <a:t> </a:t>
            </a:r>
            <a:r>
              <a:rPr lang="fr-LU" sz="2600" dirty="0">
                <a:latin typeface="Calibri" panose="020F0502020204030204" pitchFamily="34" charset="0"/>
                <a:ea typeface="Verdana" panose="020B0604030504040204" pitchFamily="34" charset="0"/>
                <a:cs typeface="Calibri" panose="020F0502020204030204" pitchFamily="34" charset="0"/>
              </a:rPr>
              <a:t>obtenir le soutien de la hiérarchie </a:t>
            </a:r>
          </a:p>
          <a:p>
            <a:pPr marL="457200" indent="-457200" eaLnBrk="0" fontAlgn="base" hangingPunct="0">
              <a:spcAft>
                <a:spcPct val="0"/>
              </a:spcAft>
              <a:buFont typeface="Arial" panose="020B0604020202020204" pitchFamily="34" charset="0"/>
              <a:buChar char="•"/>
            </a:pPr>
            <a:endParaRPr lang="fr-LU" sz="2600" dirty="0">
              <a:latin typeface="Calibri" panose="020F0502020204030204" pitchFamily="34" charset="0"/>
              <a:ea typeface="Verdana" panose="020B0604030504040204" pitchFamily="34" charset="0"/>
              <a:cs typeface="Calibri" panose="020F0502020204030204" pitchFamily="34" charset="0"/>
            </a:endParaRPr>
          </a:p>
          <a:p>
            <a:pPr marL="457200" indent="-457200" eaLnBrk="0" fontAlgn="base" hangingPunct="0">
              <a:spcAft>
                <a:spcPct val="0"/>
              </a:spcAft>
              <a:buFont typeface="Arial" panose="020B0604020202020204" pitchFamily="34" charset="0"/>
              <a:buChar char="•"/>
            </a:pPr>
            <a:r>
              <a:rPr lang="fr-LU" sz="2600" b="1" dirty="0">
                <a:latin typeface="Calibri" panose="020F0502020204030204" pitchFamily="34" charset="0"/>
                <a:ea typeface="Verdana" panose="020B0604030504040204" pitchFamily="34" charset="0"/>
                <a:cs typeface="Calibri" panose="020F0502020204030204" pitchFamily="34" charset="0"/>
              </a:rPr>
              <a:t>74% </a:t>
            </a:r>
            <a:r>
              <a:rPr lang="fr-LU" sz="2600" dirty="0">
                <a:latin typeface="Calibri" panose="020F0502020204030204" pitchFamily="34" charset="0"/>
                <a:ea typeface="Verdana" panose="020B0604030504040204" pitchFamily="34" charset="0"/>
                <a:cs typeface="Calibri" panose="020F0502020204030204" pitchFamily="34" charset="0"/>
              </a:rPr>
              <a:t>-</a:t>
            </a:r>
            <a:r>
              <a:rPr lang="fr-LU" sz="2600" b="1" dirty="0">
                <a:latin typeface="Calibri" panose="020F0502020204030204" pitchFamily="34" charset="0"/>
                <a:ea typeface="Verdana" panose="020B0604030504040204" pitchFamily="34" charset="0"/>
                <a:cs typeface="Calibri" panose="020F0502020204030204" pitchFamily="34" charset="0"/>
              </a:rPr>
              <a:t> </a:t>
            </a:r>
            <a:r>
              <a:rPr lang="fr-LU" sz="2600" dirty="0">
                <a:latin typeface="Calibri" panose="020F0502020204030204" pitchFamily="34" charset="0"/>
                <a:ea typeface="Verdana" panose="020B0604030504040204" pitchFamily="34" charset="0"/>
                <a:cs typeface="Calibri" panose="020F0502020204030204" pitchFamily="34" charset="0"/>
              </a:rPr>
              <a:t>reconnaitre la valeur de l’expérience des patients.</a:t>
            </a:r>
            <a:endParaRPr lang="en-US" altLang="en-US" sz="2600" dirty="0">
              <a:latin typeface="Calibri" panose="020F0502020204030204" pitchFamily="34" charset="0"/>
              <a:ea typeface="Verdana" panose="020B0604030504040204" pitchFamily="34" charset="0"/>
              <a:cs typeface="Calibri" panose="020F0502020204030204" pitchFamily="34" charset="0"/>
            </a:endParaRPr>
          </a:p>
        </p:txBody>
      </p:sp>
      <p:sp>
        <p:nvSpPr>
          <p:cNvPr id="2" name="Slide Number Placeholder 1">
            <a:extLst>
              <a:ext uri="{FF2B5EF4-FFF2-40B4-BE49-F238E27FC236}">
                <a16:creationId xmlns:a16="http://schemas.microsoft.com/office/drawing/2014/main" id="{99A79885-5D39-4DB6-A231-E3EECE5F486F}"/>
              </a:ext>
            </a:extLst>
          </p:cNvPr>
          <p:cNvSpPr>
            <a:spLocks noGrp="1"/>
          </p:cNvSpPr>
          <p:nvPr>
            <p:ph type="sldNum" sz="quarter" idx="4"/>
          </p:nvPr>
        </p:nvSpPr>
        <p:spPr/>
        <p:txBody>
          <a:bodyPr/>
          <a:lstStyle/>
          <a:p>
            <a:fld id="{C792C391-8669-2F49-9710-675C0ECA7DF0}" type="slidenum">
              <a:rPr lang="fr-FR" smtClean="0"/>
              <a:pPr/>
              <a:t>16</a:t>
            </a:fld>
            <a:endParaRPr lang="fr-FR" dirty="0"/>
          </a:p>
        </p:txBody>
      </p:sp>
    </p:spTree>
    <p:extLst>
      <p:ext uri="{BB962C8B-B14F-4D97-AF65-F5344CB8AC3E}">
        <p14:creationId xmlns:p14="http://schemas.microsoft.com/office/powerpoint/2010/main" val="24607074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au 8">
            <a:extLst>
              <a:ext uri="{FF2B5EF4-FFF2-40B4-BE49-F238E27FC236}">
                <a16:creationId xmlns:a16="http://schemas.microsoft.com/office/drawing/2014/main" id="{E7B29179-0763-D349-22ED-811E30064240}"/>
              </a:ext>
            </a:extLst>
          </p:cNvPr>
          <p:cNvGraphicFramePr>
            <a:graphicFrameLocks noGrp="1"/>
          </p:cNvGraphicFramePr>
          <p:nvPr>
            <p:extLst>
              <p:ext uri="{D42A27DB-BD31-4B8C-83A1-F6EECF244321}">
                <p14:modId xmlns:p14="http://schemas.microsoft.com/office/powerpoint/2010/main" val="1651049076"/>
              </p:ext>
            </p:extLst>
          </p:nvPr>
        </p:nvGraphicFramePr>
        <p:xfrm>
          <a:off x="1431266" y="3768811"/>
          <a:ext cx="10142268" cy="5208149"/>
        </p:xfrm>
        <a:graphic>
          <a:graphicData uri="http://schemas.openxmlformats.org/drawingml/2006/table">
            <a:tbl>
              <a:tblPr firstRow="1" bandRow="1">
                <a:tableStyleId>{5C22544A-7EE6-4342-B048-85BDC9FD1C3A}</a:tableStyleId>
              </a:tblPr>
              <a:tblGrid>
                <a:gridCol w="508609">
                  <a:extLst>
                    <a:ext uri="{9D8B030D-6E8A-4147-A177-3AD203B41FA5}">
                      <a16:colId xmlns:a16="http://schemas.microsoft.com/office/drawing/2014/main" val="2457297729"/>
                    </a:ext>
                  </a:extLst>
                </a:gridCol>
                <a:gridCol w="4562525">
                  <a:extLst>
                    <a:ext uri="{9D8B030D-6E8A-4147-A177-3AD203B41FA5}">
                      <a16:colId xmlns:a16="http://schemas.microsoft.com/office/drawing/2014/main" val="3539372396"/>
                    </a:ext>
                  </a:extLst>
                </a:gridCol>
                <a:gridCol w="506815">
                  <a:extLst>
                    <a:ext uri="{9D8B030D-6E8A-4147-A177-3AD203B41FA5}">
                      <a16:colId xmlns:a16="http://schemas.microsoft.com/office/drawing/2014/main" val="724758170"/>
                    </a:ext>
                  </a:extLst>
                </a:gridCol>
                <a:gridCol w="4564319">
                  <a:extLst>
                    <a:ext uri="{9D8B030D-6E8A-4147-A177-3AD203B41FA5}">
                      <a16:colId xmlns:a16="http://schemas.microsoft.com/office/drawing/2014/main" val="214409374"/>
                    </a:ext>
                  </a:extLst>
                </a:gridCol>
              </a:tblGrid>
              <a:tr h="1423928">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altLang="en-US" sz="2800" b="1" i="0" u="none" strike="noStrike" kern="1200" cap="none" normalizeH="0" baseline="0" dirty="0">
                          <a:ln>
                            <a:noFill/>
                          </a:ln>
                          <a:solidFill>
                            <a:schemeClr val="bg1"/>
                          </a:solidFill>
                          <a:effectLst/>
                          <a:latin typeface="Calibri" panose="020F0502020204030204" pitchFamily="34" charset="0"/>
                          <a:ea typeface="+mn-ea"/>
                          <a:cs typeface="Calibri" panose="020F0502020204030204" pitchFamily="34" charset="0"/>
                        </a:rPr>
                        <a:t>Recommandations sur le partenariat dans la relation de soins</a:t>
                      </a:r>
                    </a:p>
                  </a:txBody>
                  <a:tcPr>
                    <a:solidFill>
                      <a:srgbClr val="0C80A1"/>
                    </a:solidFill>
                  </a:tcPr>
                </a:tc>
                <a:tc hMerge="1">
                  <a:txBody>
                    <a:bodyPr/>
                    <a:lstStyle/>
                    <a:p>
                      <a:endParaRPr lang="fr-FR" dirty="0"/>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altLang="en-US" sz="2800" b="1" kern="1200" dirty="0">
                          <a:solidFill>
                            <a:schemeClr val="bg1"/>
                          </a:solidFill>
                          <a:latin typeface="Calibri" panose="020F0502020204030204" pitchFamily="34" charset="0"/>
                          <a:ea typeface="+mn-ea"/>
                          <a:cs typeface="Calibri" panose="020F0502020204030204" pitchFamily="34" charset="0"/>
                        </a:rPr>
                        <a:t>Empfehlungen zur Partnerschaft im Pflegebeziehung</a:t>
                      </a:r>
                    </a:p>
                  </a:txBody>
                  <a:tcPr>
                    <a:solidFill>
                      <a:srgbClr val="7FC2DB"/>
                    </a:solidFill>
                  </a:tcPr>
                </a:tc>
                <a:tc hMerge="1">
                  <a:txBody>
                    <a:bodyPr/>
                    <a:lstStyle/>
                    <a:p>
                      <a:endParaRPr lang="fr-FR" dirty="0"/>
                    </a:p>
                  </a:txBody>
                  <a:tcPr/>
                </a:tc>
                <a:extLst>
                  <a:ext uri="{0D108BD9-81ED-4DB2-BD59-A6C34878D82A}">
                    <a16:rowId xmlns:a16="http://schemas.microsoft.com/office/drawing/2014/main" val="1386753243"/>
                  </a:ext>
                </a:extLst>
              </a:tr>
              <a:tr h="973183">
                <a:tc>
                  <a:txBody>
                    <a:bodyPr/>
                    <a:lstStyle/>
                    <a:p>
                      <a:pPr algn="ctr"/>
                      <a:r>
                        <a:rPr lang="fr-FR" sz="1800" b="1" dirty="0">
                          <a:solidFill>
                            <a:schemeClr val="bg1"/>
                          </a:solidFill>
                          <a:latin typeface="Calibri" panose="020F0502020204030204" pitchFamily="34" charset="0"/>
                          <a:cs typeface="Calibri" panose="020F0502020204030204" pitchFamily="34" charset="0"/>
                        </a:rPr>
                        <a:t>(1)</a:t>
                      </a:r>
                    </a:p>
                  </a:txBody>
                  <a:tcPr>
                    <a:solidFill>
                      <a:srgbClr val="0C80A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altLang="en-US" sz="1800" kern="1200" dirty="0">
                          <a:solidFill>
                            <a:srgbClr val="26708C"/>
                          </a:solidFill>
                          <a:latin typeface="Calibri" panose="020F0502020204030204" pitchFamily="34" charset="0"/>
                          <a:ea typeface="+mn-ea"/>
                          <a:cs typeface="Calibri" panose="020F0502020204030204" pitchFamily="34" charset="0"/>
                        </a:rPr>
                        <a:t>Engager les patients et les professionnels à s’ouvrir au partenariat</a:t>
                      </a:r>
                      <a:endParaRPr lang="en-US" altLang="en-US" sz="1800" kern="1200" dirty="0">
                        <a:solidFill>
                          <a:srgbClr val="26708C"/>
                        </a:solidFill>
                        <a:latin typeface="Calibri" panose="020F0502020204030204" pitchFamily="34" charset="0"/>
                        <a:ea typeface="+mn-ea"/>
                        <a:cs typeface="Calibri" panose="020F0502020204030204" pitchFamily="34" charset="0"/>
                      </a:endParaRPr>
                    </a:p>
                  </a:txBody>
                  <a:tcPr>
                    <a:noFill/>
                  </a:tcPr>
                </a:tc>
                <a:tc>
                  <a:txBody>
                    <a:bodyPr/>
                    <a:lstStyle/>
                    <a:p>
                      <a:pPr algn="ctr"/>
                      <a:r>
                        <a:rPr lang="fr-FR" sz="1800" b="1" dirty="0">
                          <a:solidFill>
                            <a:schemeClr val="bg1"/>
                          </a:solidFill>
                          <a:latin typeface="Calibri" panose="020F0502020204030204" pitchFamily="34" charset="0"/>
                          <a:cs typeface="Calibri" panose="020F0502020204030204" pitchFamily="34" charset="0"/>
                        </a:rPr>
                        <a:t>(1)</a:t>
                      </a:r>
                    </a:p>
                  </a:txBody>
                  <a:tcPr>
                    <a:solidFill>
                      <a:srgbClr val="7FC2D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ltLang="en-US" sz="1800" kern="1200" dirty="0">
                          <a:solidFill>
                            <a:srgbClr val="7FC2DB"/>
                          </a:solidFill>
                          <a:latin typeface="Calibri" panose="020F0502020204030204" pitchFamily="34" charset="0"/>
                          <a:ea typeface="+mn-ea"/>
                          <a:cs typeface="Calibri" panose="020F0502020204030204" pitchFamily="34" charset="0"/>
                        </a:rPr>
                        <a:t>Patienten und Fachleute sensibilisieren, sich für eine Partnerschaft zu öffnen</a:t>
                      </a:r>
                      <a:endParaRPr lang="en-US" altLang="en-US" sz="1800" kern="1200" dirty="0">
                        <a:solidFill>
                          <a:srgbClr val="7FC2DB"/>
                        </a:solidFill>
                        <a:latin typeface="Calibri" panose="020F0502020204030204" pitchFamily="34" charset="0"/>
                        <a:ea typeface="+mn-ea"/>
                        <a:cs typeface="Calibri" panose="020F0502020204030204" pitchFamily="34" charset="0"/>
                      </a:endParaRPr>
                    </a:p>
                  </a:txBody>
                  <a:tcPr>
                    <a:noFill/>
                  </a:tcPr>
                </a:tc>
                <a:extLst>
                  <a:ext uri="{0D108BD9-81ED-4DB2-BD59-A6C34878D82A}">
                    <a16:rowId xmlns:a16="http://schemas.microsoft.com/office/drawing/2014/main" val="1850092035"/>
                  </a:ext>
                </a:extLst>
              </a:tr>
              <a:tr h="837837">
                <a:tc>
                  <a:txBody>
                    <a:bodyPr/>
                    <a:lstStyle/>
                    <a:p>
                      <a:pPr algn="ctr"/>
                      <a:r>
                        <a:rPr lang="fr-FR" sz="1800" b="1" dirty="0">
                          <a:solidFill>
                            <a:schemeClr val="bg1"/>
                          </a:solidFill>
                          <a:latin typeface="Calibri" panose="020F0502020204030204" pitchFamily="34" charset="0"/>
                          <a:cs typeface="Calibri" panose="020F0502020204030204" pitchFamily="34" charset="0"/>
                        </a:rPr>
                        <a:t>(2)</a:t>
                      </a:r>
                    </a:p>
                  </a:txBody>
                  <a:tcPr>
                    <a:solidFill>
                      <a:srgbClr val="0C80A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altLang="en-US" sz="1800" kern="1200" dirty="0">
                          <a:solidFill>
                            <a:srgbClr val="26708C"/>
                          </a:solidFill>
                          <a:latin typeface="Calibri" panose="020F0502020204030204" pitchFamily="34" charset="0"/>
                          <a:ea typeface="+mn-ea"/>
                          <a:cs typeface="Calibri" panose="020F0502020204030204" pitchFamily="34" charset="0"/>
                        </a:rPr>
                        <a:t>Intégrer, dans la pratique professionnelle, une réflexion sur le partenariat </a:t>
                      </a:r>
                      <a:endParaRPr lang="en-US" altLang="en-US" sz="1800" kern="1200" dirty="0">
                        <a:solidFill>
                          <a:srgbClr val="26708C"/>
                        </a:solidFill>
                        <a:latin typeface="Calibri" panose="020F0502020204030204" pitchFamily="34" charset="0"/>
                        <a:ea typeface="+mn-ea"/>
                        <a:cs typeface="Calibri" panose="020F0502020204030204" pitchFamily="34" charset="0"/>
                      </a:endParaRPr>
                    </a:p>
                  </a:txBody>
                  <a:tcPr>
                    <a:noFill/>
                  </a:tcPr>
                </a:tc>
                <a:tc>
                  <a:txBody>
                    <a:bodyPr/>
                    <a:lstStyle/>
                    <a:p>
                      <a:pPr algn="ctr"/>
                      <a:r>
                        <a:rPr lang="fr-FR" sz="1800" b="1" dirty="0">
                          <a:solidFill>
                            <a:schemeClr val="bg1"/>
                          </a:solidFill>
                          <a:latin typeface="Calibri" panose="020F0502020204030204" pitchFamily="34" charset="0"/>
                          <a:cs typeface="Calibri" panose="020F0502020204030204" pitchFamily="34" charset="0"/>
                        </a:rPr>
                        <a:t>(2)</a:t>
                      </a:r>
                    </a:p>
                  </a:txBody>
                  <a:tcPr>
                    <a:solidFill>
                      <a:srgbClr val="7FC2D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ltLang="en-US" sz="1800" kern="1200" dirty="0">
                          <a:solidFill>
                            <a:srgbClr val="7FC2DB"/>
                          </a:solidFill>
                          <a:latin typeface="Calibri" panose="020F0502020204030204" pitchFamily="34" charset="0"/>
                          <a:ea typeface="+mn-ea"/>
                          <a:cs typeface="Calibri" panose="020F0502020204030204" pitchFamily="34" charset="0"/>
                        </a:rPr>
                        <a:t>Integrieren eine Reflexion über Partnerschaft in die berufliche Praxis</a:t>
                      </a:r>
                    </a:p>
                  </a:txBody>
                  <a:tcPr>
                    <a:noFill/>
                  </a:tcPr>
                </a:tc>
                <a:extLst>
                  <a:ext uri="{0D108BD9-81ED-4DB2-BD59-A6C34878D82A}">
                    <a16:rowId xmlns:a16="http://schemas.microsoft.com/office/drawing/2014/main" val="4244018972"/>
                  </a:ext>
                </a:extLst>
              </a:tr>
              <a:tr h="1023916">
                <a:tc>
                  <a:txBody>
                    <a:bodyPr/>
                    <a:lstStyle/>
                    <a:p>
                      <a:pPr algn="ctr"/>
                      <a:r>
                        <a:rPr lang="fr-FR" sz="1800" b="1" dirty="0">
                          <a:solidFill>
                            <a:schemeClr val="bg1"/>
                          </a:solidFill>
                          <a:latin typeface="Calibri" panose="020F0502020204030204" pitchFamily="34" charset="0"/>
                          <a:cs typeface="Calibri" panose="020F0502020204030204" pitchFamily="34" charset="0"/>
                        </a:rPr>
                        <a:t>(3)</a:t>
                      </a:r>
                    </a:p>
                  </a:txBody>
                  <a:tcPr>
                    <a:solidFill>
                      <a:srgbClr val="0C80A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altLang="en-US" sz="1800" kern="1200" dirty="0">
                          <a:solidFill>
                            <a:srgbClr val="26708C"/>
                          </a:solidFill>
                          <a:latin typeface="Calibri" panose="020F0502020204030204" pitchFamily="34" charset="0"/>
                          <a:ea typeface="+mn-ea"/>
                          <a:cs typeface="Calibri" panose="020F0502020204030204" pitchFamily="34" charset="0"/>
                        </a:rPr>
                        <a:t>Assurer la continuité du partenariat dans le parcours de soin </a:t>
                      </a:r>
                      <a:endParaRPr lang="en-US" altLang="en-US" sz="1800" kern="1200" dirty="0">
                        <a:solidFill>
                          <a:srgbClr val="26708C"/>
                        </a:solidFill>
                        <a:latin typeface="Calibri" panose="020F0502020204030204" pitchFamily="34" charset="0"/>
                        <a:ea typeface="+mn-ea"/>
                        <a:cs typeface="Calibri" panose="020F0502020204030204" pitchFamily="34" charset="0"/>
                      </a:endParaRPr>
                    </a:p>
                  </a:txBody>
                  <a:tcPr>
                    <a:noFill/>
                  </a:tcPr>
                </a:tc>
                <a:tc>
                  <a:txBody>
                    <a:bodyPr/>
                    <a:lstStyle/>
                    <a:p>
                      <a:pPr algn="ctr"/>
                      <a:r>
                        <a:rPr lang="fr-FR" sz="1800" b="1" dirty="0">
                          <a:solidFill>
                            <a:schemeClr val="bg1"/>
                          </a:solidFill>
                          <a:latin typeface="Calibri" panose="020F0502020204030204" pitchFamily="34" charset="0"/>
                          <a:cs typeface="Calibri" panose="020F0502020204030204" pitchFamily="34" charset="0"/>
                        </a:rPr>
                        <a:t>(3)</a:t>
                      </a:r>
                    </a:p>
                  </a:txBody>
                  <a:tcPr>
                    <a:solidFill>
                      <a:srgbClr val="7FC2D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ltLang="en-US" sz="1800" kern="1200" dirty="0">
                          <a:solidFill>
                            <a:srgbClr val="7FC2DB"/>
                          </a:solidFill>
                          <a:latin typeface="Calibri" panose="020F0502020204030204" pitchFamily="34" charset="0"/>
                          <a:ea typeface="+mn-ea"/>
                          <a:cs typeface="Calibri" panose="020F0502020204030204" pitchFamily="34" charset="0"/>
                        </a:rPr>
                        <a:t>Sicherstellen der Kontinuität der Partnerschaft im Pflegeprozess</a:t>
                      </a:r>
                    </a:p>
                  </a:txBody>
                  <a:tcPr>
                    <a:noFill/>
                  </a:tcPr>
                </a:tc>
                <a:extLst>
                  <a:ext uri="{0D108BD9-81ED-4DB2-BD59-A6C34878D82A}">
                    <a16:rowId xmlns:a16="http://schemas.microsoft.com/office/drawing/2014/main" val="3794121048"/>
                  </a:ext>
                </a:extLst>
              </a:tr>
              <a:tr h="949285">
                <a:tc>
                  <a:txBody>
                    <a:bodyPr/>
                    <a:lstStyle/>
                    <a:p>
                      <a:pPr algn="ctr"/>
                      <a:r>
                        <a:rPr lang="fr-FR" sz="1800" b="1" dirty="0">
                          <a:solidFill>
                            <a:schemeClr val="bg1"/>
                          </a:solidFill>
                          <a:latin typeface="Calibri" panose="020F0502020204030204" pitchFamily="34" charset="0"/>
                          <a:cs typeface="Calibri" panose="020F0502020204030204" pitchFamily="34" charset="0"/>
                        </a:rPr>
                        <a:t>(4)</a:t>
                      </a:r>
                    </a:p>
                  </a:txBody>
                  <a:tcPr>
                    <a:solidFill>
                      <a:srgbClr val="0C80A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altLang="en-US" sz="1800" kern="1200" dirty="0">
                          <a:solidFill>
                            <a:srgbClr val="26708C"/>
                          </a:solidFill>
                          <a:latin typeface="Calibri" panose="020F0502020204030204" pitchFamily="34" charset="0"/>
                          <a:ea typeface="+mn-ea"/>
                          <a:cs typeface="Calibri" panose="020F0502020204030204" pitchFamily="34" charset="0"/>
                        </a:rPr>
                        <a:t>Promouvoir les différentes formes de soutien social </a:t>
                      </a:r>
                      <a:endParaRPr lang="en-US" altLang="en-US" sz="1800" kern="1200" dirty="0">
                        <a:solidFill>
                          <a:srgbClr val="26708C"/>
                        </a:solidFill>
                        <a:latin typeface="Calibri" panose="020F0502020204030204" pitchFamily="34" charset="0"/>
                        <a:ea typeface="+mn-ea"/>
                        <a:cs typeface="Calibri" panose="020F0502020204030204" pitchFamily="34" charset="0"/>
                      </a:endParaRPr>
                    </a:p>
                    <a:p>
                      <a:endParaRPr lang="fr-FR" sz="1800" kern="1200" dirty="0">
                        <a:solidFill>
                          <a:srgbClr val="26708C"/>
                        </a:solidFill>
                        <a:latin typeface="Calibri" panose="020F0502020204030204" pitchFamily="34" charset="0"/>
                        <a:ea typeface="+mn-ea"/>
                        <a:cs typeface="Calibri" panose="020F0502020204030204" pitchFamily="34" charset="0"/>
                      </a:endParaRPr>
                    </a:p>
                  </a:txBody>
                  <a:tcPr>
                    <a:noFill/>
                  </a:tcPr>
                </a:tc>
                <a:tc>
                  <a:txBody>
                    <a:bodyPr/>
                    <a:lstStyle/>
                    <a:p>
                      <a:pPr algn="ctr"/>
                      <a:r>
                        <a:rPr lang="fr-FR" sz="1800" b="1" dirty="0">
                          <a:solidFill>
                            <a:schemeClr val="bg1"/>
                          </a:solidFill>
                          <a:latin typeface="Calibri" panose="020F0502020204030204" pitchFamily="34" charset="0"/>
                          <a:cs typeface="Calibri" panose="020F0502020204030204" pitchFamily="34" charset="0"/>
                        </a:rPr>
                        <a:t>(4)</a:t>
                      </a:r>
                    </a:p>
                  </a:txBody>
                  <a:tcPr>
                    <a:solidFill>
                      <a:srgbClr val="7FC2D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ltLang="en-US" sz="1800" kern="1200" dirty="0">
                          <a:solidFill>
                            <a:srgbClr val="7FC2DB"/>
                          </a:solidFill>
                          <a:latin typeface="Calibri" panose="020F0502020204030204" pitchFamily="34" charset="0"/>
                          <a:ea typeface="+mn-ea"/>
                          <a:cs typeface="Calibri" panose="020F0502020204030204" pitchFamily="34" charset="0"/>
                        </a:rPr>
                        <a:t>Fördern verschiedener Formen der sozialen Unterstützung</a:t>
                      </a:r>
                      <a:endParaRPr lang="en-US" altLang="en-US" sz="1800" kern="1200" dirty="0">
                        <a:solidFill>
                          <a:srgbClr val="7FC2DB"/>
                        </a:solidFill>
                        <a:latin typeface="Calibri" panose="020F0502020204030204" pitchFamily="34" charset="0"/>
                        <a:ea typeface="+mn-ea"/>
                        <a:cs typeface="Calibri" panose="020F0502020204030204" pitchFamily="34" charset="0"/>
                      </a:endParaRPr>
                    </a:p>
                  </a:txBody>
                  <a:tcPr>
                    <a:noFill/>
                  </a:tcPr>
                </a:tc>
                <a:extLst>
                  <a:ext uri="{0D108BD9-81ED-4DB2-BD59-A6C34878D82A}">
                    <a16:rowId xmlns:a16="http://schemas.microsoft.com/office/drawing/2014/main" val="2579561873"/>
                  </a:ext>
                </a:extLst>
              </a:tr>
            </a:tbl>
          </a:graphicData>
        </a:graphic>
      </p:graphicFrame>
      <p:sp>
        <p:nvSpPr>
          <p:cNvPr id="2" name="Slide Number Placeholder 1">
            <a:extLst>
              <a:ext uri="{FF2B5EF4-FFF2-40B4-BE49-F238E27FC236}">
                <a16:creationId xmlns:a16="http://schemas.microsoft.com/office/drawing/2014/main" id="{122F04BA-0F66-44A7-9784-957B2A070E4F}"/>
              </a:ext>
            </a:extLst>
          </p:cNvPr>
          <p:cNvSpPr>
            <a:spLocks noGrp="1"/>
          </p:cNvSpPr>
          <p:nvPr>
            <p:ph type="sldNum" sz="quarter" idx="4"/>
          </p:nvPr>
        </p:nvSpPr>
        <p:spPr/>
        <p:txBody>
          <a:bodyPr/>
          <a:lstStyle/>
          <a:p>
            <a:fld id="{C792C391-8669-2F49-9710-675C0ECA7DF0}" type="slidenum">
              <a:rPr lang="fr-FR" smtClean="0"/>
              <a:pPr/>
              <a:t>17</a:t>
            </a:fld>
            <a:endParaRPr lang="fr-FR" dirty="0"/>
          </a:p>
        </p:txBody>
      </p:sp>
      <p:sp>
        <p:nvSpPr>
          <p:cNvPr id="4" name="Titre 3">
            <a:extLst>
              <a:ext uri="{FF2B5EF4-FFF2-40B4-BE49-F238E27FC236}">
                <a16:creationId xmlns:a16="http://schemas.microsoft.com/office/drawing/2014/main" id="{3D9A9C29-FF85-9A0A-F85E-B311BBC4BC09}"/>
              </a:ext>
            </a:extLst>
          </p:cNvPr>
          <p:cNvSpPr>
            <a:spLocks noGrp="1"/>
          </p:cNvSpPr>
          <p:nvPr>
            <p:ph type="title"/>
          </p:nvPr>
        </p:nvSpPr>
        <p:spPr/>
        <p:txBody>
          <a:bodyPr/>
          <a:lstStyle/>
          <a:p>
            <a:pPr algn="ctr"/>
            <a:r>
              <a:rPr lang="fr-FR" dirty="0">
                <a:solidFill>
                  <a:srgbClr val="0C80A1"/>
                </a:solidFill>
              </a:rPr>
              <a:t>Pour conclure       /       </a:t>
            </a:r>
            <a:r>
              <a:rPr lang="fr-FR" dirty="0" err="1">
                <a:solidFill>
                  <a:srgbClr val="7FC2DB"/>
                </a:solidFill>
              </a:rPr>
              <a:t>Zum</a:t>
            </a:r>
            <a:r>
              <a:rPr lang="fr-FR" dirty="0">
                <a:solidFill>
                  <a:srgbClr val="7FC2DB"/>
                </a:solidFill>
              </a:rPr>
              <a:t> </a:t>
            </a:r>
            <a:r>
              <a:rPr lang="fr-FR" dirty="0" err="1">
                <a:solidFill>
                  <a:srgbClr val="7FC2DB"/>
                </a:solidFill>
              </a:rPr>
              <a:t>Schluss</a:t>
            </a:r>
            <a:endParaRPr lang="fr-FR" dirty="0">
              <a:solidFill>
                <a:srgbClr val="7FC2DB"/>
              </a:solidFill>
            </a:endParaRPr>
          </a:p>
        </p:txBody>
      </p:sp>
      <p:sp>
        <p:nvSpPr>
          <p:cNvPr id="13" name="Espace réservé du texte 2">
            <a:extLst>
              <a:ext uri="{FF2B5EF4-FFF2-40B4-BE49-F238E27FC236}">
                <a16:creationId xmlns:a16="http://schemas.microsoft.com/office/drawing/2014/main" id="{429B9C80-99D5-D782-FCB7-728E8A5997AB}"/>
              </a:ext>
            </a:extLst>
          </p:cNvPr>
          <p:cNvSpPr>
            <a:spLocks noGrp="1"/>
          </p:cNvSpPr>
          <p:nvPr>
            <p:ph type="body"/>
          </p:nvPr>
        </p:nvSpPr>
        <p:spPr>
          <a:xfrm>
            <a:off x="893720" y="1675165"/>
            <a:ext cx="5473800" cy="2285040"/>
          </a:xfrm>
        </p:spPr>
        <p:txBody>
          <a:bodyPr>
            <a:normAutofit/>
          </a:bodyPr>
          <a:lstStyle/>
          <a:p>
            <a:pPr algn="ctr"/>
            <a:r>
              <a:rPr lang="fr-LU" sz="2800" dirty="0">
                <a:solidFill>
                  <a:srgbClr val="0C80A1"/>
                </a:solidFill>
                <a:latin typeface="Calibri" panose="020F0502020204030204" pitchFamily="34" charset="0"/>
                <a:ea typeface="Verdana" panose="020B0604030504040204" pitchFamily="34" charset="0"/>
                <a:cs typeface="Calibri" panose="020F0502020204030204" pitchFamily="34" charset="0"/>
              </a:rPr>
              <a:t>Axes du </a:t>
            </a:r>
            <a:r>
              <a:rPr lang="fr-LU" sz="2800" b="1" dirty="0">
                <a:solidFill>
                  <a:srgbClr val="0C80A1"/>
                </a:solidFill>
                <a:latin typeface="Calibri" panose="020F0502020204030204" pitchFamily="34" charset="0"/>
                <a:ea typeface="Verdana" panose="020B0604030504040204" pitchFamily="34" charset="0"/>
                <a:cs typeface="Calibri" panose="020F0502020204030204" pitchFamily="34" charset="0"/>
              </a:rPr>
              <a:t>CESGR</a:t>
            </a:r>
            <a:r>
              <a:rPr lang="fr-LU" sz="2800" dirty="0">
                <a:solidFill>
                  <a:srgbClr val="0C80A1"/>
                </a:solidFill>
                <a:latin typeface="Calibri" panose="020F0502020204030204" pitchFamily="34" charset="0"/>
                <a:ea typeface="Verdana" panose="020B0604030504040204" pitchFamily="34" charset="0"/>
                <a:cs typeface="Calibri" panose="020F0502020204030204" pitchFamily="34" charset="0"/>
              </a:rPr>
              <a:t>: </a:t>
            </a:r>
            <a:r>
              <a:rPr lang="fr-FR" sz="2800" dirty="0">
                <a:solidFill>
                  <a:srgbClr val="0C80A1"/>
                </a:solidFill>
                <a:latin typeface="Calibri" panose="020F0502020204030204" pitchFamily="34" charset="0"/>
                <a:ea typeface="Verdana" panose="020B0604030504040204" pitchFamily="34" charset="0"/>
                <a:cs typeface="Calibri" panose="020F0502020204030204" pitchFamily="34" charset="0"/>
              </a:rPr>
              <a:t>population, économie, emploi et marché du travail, éducation et conditions de vie</a:t>
            </a:r>
            <a:endParaRPr lang="en-US" sz="2800" dirty="0">
              <a:solidFill>
                <a:srgbClr val="0C80A1"/>
              </a:solidFill>
              <a:latin typeface="Calibri" panose="020F0502020204030204" pitchFamily="34" charset="0"/>
              <a:ea typeface="Verdana" panose="020B0604030504040204" pitchFamily="34" charset="0"/>
              <a:cs typeface="Calibri" panose="020F0502020204030204" pitchFamily="34" charset="0"/>
            </a:endParaRPr>
          </a:p>
        </p:txBody>
      </p:sp>
      <p:sp>
        <p:nvSpPr>
          <p:cNvPr id="14" name="Espace réservé du texte 3">
            <a:extLst>
              <a:ext uri="{FF2B5EF4-FFF2-40B4-BE49-F238E27FC236}">
                <a16:creationId xmlns:a16="http://schemas.microsoft.com/office/drawing/2014/main" id="{E6D7071C-0CA3-1917-8EC4-56B78B5A67CA}"/>
              </a:ext>
            </a:extLst>
          </p:cNvPr>
          <p:cNvSpPr>
            <a:spLocks noGrp="1"/>
          </p:cNvSpPr>
          <p:nvPr>
            <p:ph type="body"/>
          </p:nvPr>
        </p:nvSpPr>
        <p:spPr>
          <a:xfrm>
            <a:off x="6636960" y="1675165"/>
            <a:ext cx="5473800" cy="2285040"/>
          </a:xfrm>
        </p:spPr>
        <p:txBody>
          <a:bodyPr>
            <a:normAutofit/>
          </a:bodyPr>
          <a:lstStyle/>
          <a:p>
            <a:pPr algn="ctr"/>
            <a:r>
              <a:rPr lang="de-DE" sz="2800" dirty="0">
                <a:solidFill>
                  <a:srgbClr val="7FC2DB"/>
                </a:solidFill>
                <a:latin typeface="Calibri" panose="020F0502020204030204" pitchFamily="34" charset="0"/>
                <a:ea typeface="Verdana" panose="020B0604030504040204" pitchFamily="34" charset="0"/>
                <a:cs typeface="Calibri" panose="020F0502020204030204" pitchFamily="34" charset="0"/>
              </a:rPr>
              <a:t>Schwerpunkte des </a:t>
            </a:r>
            <a:r>
              <a:rPr lang="de-DE" sz="2800" b="1" dirty="0">
                <a:solidFill>
                  <a:srgbClr val="7FC2DB"/>
                </a:solidFill>
                <a:latin typeface="Calibri" panose="020F0502020204030204" pitchFamily="34" charset="0"/>
                <a:ea typeface="Verdana" panose="020B0604030504040204" pitchFamily="34" charset="0"/>
                <a:cs typeface="Calibri" panose="020F0502020204030204" pitchFamily="34" charset="0"/>
              </a:rPr>
              <a:t>WSAGR</a:t>
            </a:r>
            <a:r>
              <a:rPr lang="de-DE" sz="2800" dirty="0">
                <a:solidFill>
                  <a:srgbClr val="7FC2DB"/>
                </a:solidFill>
                <a:latin typeface="Calibri" panose="020F0502020204030204" pitchFamily="34" charset="0"/>
                <a:ea typeface="Verdana" panose="020B0604030504040204" pitchFamily="34" charset="0"/>
                <a:cs typeface="Calibri" panose="020F0502020204030204" pitchFamily="34" charset="0"/>
              </a:rPr>
              <a:t>: Bevölkerung, Wirtschaft, Beschäftigung und Arbeitsmarkt, Bildung und Lebensbedingungen</a:t>
            </a:r>
            <a:endParaRPr lang="en-GB" sz="2800" dirty="0">
              <a:solidFill>
                <a:srgbClr val="7FC2DB"/>
              </a:solidFill>
              <a:latin typeface="Calibri" panose="020F0502020204030204" pitchFamily="34" charset="0"/>
              <a:ea typeface="Verdana" panose="020B0604030504040204" pitchFamily="34" charset="0"/>
              <a:cs typeface="Calibri" panose="020F0502020204030204" pitchFamily="34" charset="0"/>
            </a:endParaRPr>
          </a:p>
        </p:txBody>
      </p:sp>
    </p:spTree>
    <p:extLst>
      <p:ext uri="{BB962C8B-B14F-4D97-AF65-F5344CB8AC3E}">
        <p14:creationId xmlns:p14="http://schemas.microsoft.com/office/powerpoint/2010/main" val="38684698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1245"/>
            <a:ext cx="8971090" cy="6342161"/>
          </a:xfrm>
          <a:prstGeom prst="rect">
            <a:avLst/>
          </a:prstGeom>
        </p:spPr>
      </p:pic>
      <p:sp>
        <p:nvSpPr>
          <p:cNvPr id="3" name="CustomShape 1"/>
          <p:cNvSpPr/>
          <p:nvPr/>
        </p:nvSpPr>
        <p:spPr>
          <a:xfrm>
            <a:off x="6364704" y="6273641"/>
            <a:ext cx="6376737" cy="336871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p:style>
        <p:txBody>
          <a:bodyPr/>
          <a:lstStyle/>
          <a:p>
            <a:endParaRPr lang="en-US" sz="1600">
              <a:latin typeface="Arial (Headings)"/>
            </a:endParaRPr>
          </a:p>
        </p:txBody>
      </p:sp>
      <p:sp>
        <p:nvSpPr>
          <p:cNvPr id="4" name="CustomShape 4"/>
          <p:cNvSpPr/>
          <p:nvPr/>
        </p:nvSpPr>
        <p:spPr>
          <a:xfrm>
            <a:off x="7209218" y="7862909"/>
            <a:ext cx="5014647" cy="47697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fr-FR" sz="2000" b="0" strike="noStrike" spc="-1" dirty="0">
                <a:solidFill>
                  <a:srgbClr val="4472C4"/>
                </a:solidFill>
                <a:latin typeface="Arial (Headings)"/>
                <a:ea typeface="Helvetica Neue"/>
              </a:rPr>
              <a:t>www.facebook.com/APPSbyINTERREG/</a:t>
            </a:r>
            <a:endParaRPr lang="fr-FR" sz="2000" b="0" strike="noStrike" spc="-1" dirty="0">
              <a:latin typeface="Arial (Headings)"/>
            </a:endParaRPr>
          </a:p>
        </p:txBody>
      </p:sp>
      <p:sp>
        <p:nvSpPr>
          <p:cNvPr id="5" name="CustomShape 5"/>
          <p:cNvSpPr/>
          <p:nvPr/>
        </p:nvSpPr>
        <p:spPr>
          <a:xfrm>
            <a:off x="7209218" y="8523165"/>
            <a:ext cx="4551953" cy="43202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fr-FR" sz="2000" b="0" strike="noStrike" spc="-1" dirty="0">
                <a:solidFill>
                  <a:srgbClr val="4472C4"/>
                </a:solidFill>
                <a:latin typeface="Arial (Headings)"/>
                <a:ea typeface="Helvetica Neue"/>
              </a:rPr>
              <a:t>www.twitter.com/appsbyinterreg</a:t>
            </a:r>
            <a:endParaRPr lang="fr-FR" sz="2000" b="0" strike="noStrike" spc="-1" dirty="0">
              <a:latin typeface="Arial (Headings)"/>
            </a:endParaRPr>
          </a:p>
        </p:txBody>
      </p:sp>
      <p:sp>
        <p:nvSpPr>
          <p:cNvPr id="6" name="CustomShape 6"/>
          <p:cNvSpPr/>
          <p:nvPr/>
        </p:nvSpPr>
        <p:spPr>
          <a:xfrm>
            <a:off x="7186275" y="9102410"/>
            <a:ext cx="6047126" cy="434621"/>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fr-FR" sz="2000" b="0" strike="noStrike" spc="-1" dirty="0">
                <a:solidFill>
                  <a:srgbClr val="4472C4"/>
                </a:solidFill>
                <a:latin typeface="Arial (Headings)"/>
                <a:ea typeface="Helvetica Neue"/>
              </a:rPr>
              <a:t>www.linkedin.com/company/apps-by-interreg/</a:t>
            </a:r>
            <a:endParaRPr lang="fr-FR" sz="2000" b="0" strike="noStrike" spc="-1" dirty="0">
              <a:latin typeface="Arial (Headings)"/>
            </a:endParaRPr>
          </a:p>
        </p:txBody>
      </p:sp>
      <p:pic>
        <p:nvPicPr>
          <p:cNvPr id="7" name="Image 6"/>
          <p:cNvPicPr/>
          <p:nvPr/>
        </p:nvPicPr>
        <p:blipFill>
          <a:blip r:embed="rId4"/>
          <a:stretch/>
        </p:blipFill>
        <p:spPr>
          <a:xfrm>
            <a:off x="6534093" y="7853792"/>
            <a:ext cx="383760" cy="390960"/>
          </a:xfrm>
          <a:prstGeom prst="rect">
            <a:avLst/>
          </a:prstGeom>
          <a:ln>
            <a:noFill/>
          </a:ln>
        </p:spPr>
      </p:pic>
      <p:pic>
        <p:nvPicPr>
          <p:cNvPr id="8" name="Image 7"/>
          <p:cNvPicPr/>
          <p:nvPr/>
        </p:nvPicPr>
        <p:blipFill>
          <a:blip r:embed="rId5"/>
          <a:stretch/>
        </p:blipFill>
        <p:spPr>
          <a:xfrm>
            <a:off x="6540702" y="9151831"/>
            <a:ext cx="383760" cy="385200"/>
          </a:xfrm>
          <a:prstGeom prst="rect">
            <a:avLst/>
          </a:prstGeom>
          <a:ln>
            <a:noFill/>
          </a:ln>
        </p:spPr>
      </p:pic>
      <p:pic>
        <p:nvPicPr>
          <p:cNvPr id="9" name="Image 8"/>
          <p:cNvPicPr/>
          <p:nvPr/>
        </p:nvPicPr>
        <p:blipFill>
          <a:blip r:embed="rId6"/>
          <a:stretch/>
        </p:blipFill>
        <p:spPr>
          <a:xfrm>
            <a:off x="6534093" y="8523165"/>
            <a:ext cx="383760" cy="432024"/>
          </a:xfrm>
          <a:prstGeom prst="rect">
            <a:avLst/>
          </a:prstGeom>
          <a:ln>
            <a:noFill/>
          </a:ln>
        </p:spPr>
      </p:pic>
      <p:sp>
        <p:nvSpPr>
          <p:cNvPr id="10" name="CustomShape 7"/>
          <p:cNvSpPr/>
          <p:nvPr/>
        </p:nvSpPr>
        <p:spPr>
          <a:xfrm>
            <a:off x="6364705" y="6273641"/>
            <a:ext cx="2570503" cy="66489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fr-FR" sz="2400" b="0" strike="noStrike" spc="-1" dirty="0">
                <a:solidFill>
                  <a:srgbClr val="FF0000"/>
                </a:solidFill>
                <a:latin typeface="Arial (Headings)"/>
              </a:rPr>
              <a:t>Suivez-nous sur</a:t>
            </a:r>
            <a:endParaRPr lang="fr-FR" sz="2400" b="0" strike="noStrike" spc="-1" dirty="0">
              <a:latin typeface="Arial (Headings)"/>
            </a:endParaRPr>
          </a:p>
        </p:txBody>
      </p:sp>
      <p:sp>
        <p:nvSpPr>
          <p:cNvPr id="11" name="CustomShape 8"/>
          <p:cNvSpPr/>
          <p:nvPr/>
        </p:nvSpPr>
        <p:spPr>
          <a:xfrm>
            <a:off x="7186275" y="7216355"/>
            <a:ext cx="396504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fr-FR" sz="2000" b="0" strike="noStrike" spc="-1" dirty="0">
                <a:solidFill>
                  <a:srgbClr val="4472C4"/>
                </a:solidFill>
                <a:latin typeface="Arial (Headings)"/>
                <a:ea typeface="Helvetica Neue"/>
              </a:rPr>
              <a:t>www.patientpartner.org</a:t>
            </a:r>
            <a:endParaRPr lang="fr-FR" sz="2000" b="0" strike="noStrike" spc="-1" dirty="0">
              <a:latin typeface="Arial (Headings)"/>
            </a:endParaRPr>
          </a:p>
        </p:txBody>
      </p:sp>
      <p:pic>
        <p:nvPicPr>
          <p:cNvPr id="12" name="Image 13"/>
          <p:cNvPicPr/>
          <p:nvPr/>
        </p:nvPicPr>
        <p:blipFill>
          <a:blip r:embed="rId7"/>
          <a:stretch/>
        </p:blipFill>
        <p:spPr>
          <a:xfrm>
            <a:off x="6514602" y="7179831"/>
            <a:ext cx="384840" cy="383760"/>
          </a:xfrm>
          <a:prstGeom prst="rect">
            <a:avLst/>
          </a:prstGeom>
          <a:ln>
            <a:noFill/>
          </a:ln>
        </p:spPr>
      </p:pic>
      <p:sp>
        <p:nvSpPr>
          <p:cNvPr id="13" name="CustomShape 7"/>
          <p:cNvSpPr/>
          <p:nvPr/>
        </p:nvSpPr>
        <p:spPr>
          <a:xfrm>
            <a:off x="9657057" y="6316216"/>
            <a:ext cx="2988516" cy="56841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fr-FR" sz="2400" b="0" strike="noStrike" spc="-1" dirty="0" err="1">
                <a:solidFill>
                  <a:srgbClr val="C00000"/>
                </a:solidFill>
                <a:latin typeface="Arial (Headings)"/>
              </a:rPr>
              <a:t>Folgen</a:t>
            </a:r>
            <a:r>
              <a:rPr lang="fr-FR" sz="2400" spc="-1" dirty="0">
                <a:solidFill>
                  <a:srgbClr val="C00000"/>
                </a:solidFill>
                <a:latin typeface="Arial (Headings)"/>
              </a:rPr>
              <a:t> </a:t>
            </a:r>
            <a:r>
              <a:rPr lang="fr-FR" sz="2400" b="0" strike="noStrike" spc="-1" dirty="0" err="1">
                <a:solidFill>
                  <a:srgbClr val="C00000"/>
                </a:solidFill>
                <a:latin typeface="Arial (Headings)"/>
              </a:rPr>
              <a:t>Sie</a:t>
            </a:r>
            <a:r>
              <a:rPr lang="fr-FR" sz="2400" b="0" strike="noStrike" spc="-1" dirty="0">
                <a:solidFill>
                  <a:srgbClr val="C00000"/>
                </a:solidFill>
                <a:latin typeface="Arial (Headings)"/>
              </a:rPr>
              <a:t> uns </a:t>
            </a:r>
            <a:r>
              <a:rPr lang="fr-FR" sz="2400" b="0" strike="noStrike" spc="-1" dirty="0" err="1">
                <a:solidFill>
                  <a:srgbClr val="C00000"/>
                </a:solidFill>
                <a:latin typeface="Arial (Headings)"/>
              </a:rPr>
              <a:t>auf</a:t>
            </a:r>
            <a:r>
              <a:rPr lang="fr-FR" sz="2400" b="0" strike="noStrike" spc="-1" dirty="0">
                <a:solidFill>
                  <a:srgbClr val="C00000"/>
                </a:solidFill>
                <a:latin typeface="Arial (Headings)"/>
              </a:rPr>
              <a:t> </a:t>
            </a:r>
          </a:p>
        </p:txBody>
      </p:sp>
      <p:sp>
        <p:nvSpPr>
          <p:cNvPr id="14" name="Slide Number Placeholder 13">
            <a:extLst>
              <a:ext uri="{FF2B5EF4-FFF2-40B4-BE49-F238E27FC236}">
                <a16:creationId xmlns:a16="http://schemas.microsoft.com/office/drawing/2014/main" id="{BC3A7373-EB62-4246-9D71-F7D551B33FFA}"/>
              </a:ext>
            </a:extLst>
          </p:cNvPr>
          <p:cNvSpPr>
            <a:spLocks noGrp="1"/>
          </p:cNvSpPr>
          <p:nvPr>
            <p:ph type="sldNum" sz="quarter" idx="4"/>
          </p:nvPr>
        </p:nvSpPr>
        <p:spPr/>
        <p:txBody>
          <a:bodyPr/>
          <a:lstStyle/>
          <a:p>
            <a:fld id="{C792C391-8669-2F49-9710-675C0ECA7DF0}" type="slidenum">
              <a:rPr lang="fr-FR" smtClean="0"/>
              <a:pPr/>
              <a:t>18</a:t>
            </a:fld>
            <a:endParaRPr lang="fr-FR" dirty="0"/>
          </a:p>
        </p:txBody>
      </p:sp>
    </p:spTree>
    <p:extLst>
      <p:ext uri="{BB962C8B-B14F-4D97-AF65-F5344CB8AC3E}">
        <p14:creationId xmlns:p14="http://schemas.microsoft.com/office/powerpoint/2010/main" val="15699317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F906617-72DC-651E-3919-C3B1ECC73F14}"/>
              </a:ext>
            </a:extLst>
          </p:cNvPr>
          <p:cNvSpPr>
            <a:spLocks noGrp="1"/>
          </p:cNvSpPr>
          <p:nvPr>
            <p:ph type="title"/>
          </p:nvPr>
        </p:nvSpPr>
        <p:spPr>
          <a:xfrm>
            <a:off x="893959" y="730136"/>
            <a:ext cx="5141160" cy="957988"/>
          </a:xfrm>
        </p:spPr>
        <p:txBody>
          <a:bodyPr/>
          <a:lstStyle/>
          <a:p>
            <a:r>
              <a:rPr lang="fr-FR" b="1" dirty="0">
                <a:latin typeface="Bell MT" panose="02020503060305020303" pitchFamily="18" charset="0"/>
              </a:rPr>
              <a:t>Références</a:t>
            </a:r>
          </a:p>
        </p:txBody>
      </p:sp>
      <p:sp>
        <p:nvSpPr>
          <p:cNvPr id="3" name="Espace réservé du texte 2">
            <a:extLst>
              <a:ext uri="{FF2B5EF4-FFF2-40B4-BE49-F238E27FC236}">
                <a16:creationId xmlns:a16="http://schemas.microsoft.com/office/drawing/2014/main" id="{49EB4C49-A93E-01C0-3514-4AC3D63E81B9}"/>
              </a:ext>
            </a:extLst>
          </p:cNvPr>
          <p:cNvSpPr>
            <a:spLocks noGrp="1"/>
          </p:cNvSpPr>
          <p:nvPr>
            <p:ph type="body"/>
          </p:nvPr>
        </p:nvSpPr>
        <p:spPr>
          <a:xfrm>
            <a:off x="893959" y="2198037"/>
            <a:ext cx="11216881" cy="6148358"/>
          </a:xfrm>
        </p:spPr>
        <p:txBody>
          <a:bodyPr>
            <a:normAutofit fontScale="92500" lnSpcReduction="20000"/>
          </a:bodyPr>
          <a:lstStyle/>
          <a:p>
            <a:pPr marL="342900" lvl="1" indent="-342900">
              <a:buFont typeface="Arial" panose="020B0604020202020204" pitchFamily="34" charset="0"/>
              <a:buChar char="•"/>
            </a:pPr>
            <a:r>
              <a:rPr lang="fr-FR" sz="1900" dirty="0">
                <a:latin typeface="Calibri" panose="020F0502020204030204" pitchFamily="34" charset="0"/>
                <a:ea typeface="Verdana" panose="020B0604030504040204" pitchFamily="34" charset="0"/>
                <a:cs typeface="Calibri" panose="020F0502020204030204" pitchFamily="34" charset="0"/>
              </a:rPr>
              <a:t>Muller L. ; </a:t>
            </a:r>
            <a:r>
              <a:rPr lang="fr-FR" sz="1900" dirty="0" err="1">
                <a:latin typeface="Calibri" panose="020F0502020204030204" pitchFamily="34" charset="0"/>
                <a:ea typeface="Verdana" panose="020B0604030504040204" pitchFamily="34" charset="0"/>
                <a:cs typeface="Calibri" panose="020F0502020204030204" pitchFamily="34" charset="0"/>
              </a:rPr>
              <a:t>Laguette</a:t>
            </a:r>
            <a:r>
              <a:rPr lang="fr-FR" sz="1900" dirty="0">
                <a:latin typeface="Calibri" panose="020F0502020204030204" pitchFamily="34" charset="0"/>
                <a:ea typeface="Verdana" panose="020B0604030504040204" pitchFamily="34" charset="0"/>
                <a:cs typeface="Calibri" panose="020F0502020204030204" pitchFamily="34" charset="0"/>
              </a:rPr>
              <a:t> V. ; Dany L. (</a:t>
            </a:r>
            <a:r>
              <a:rPr lang="fr-FR" sz="1900" dirty="0" err="1">
                <a:latin typeface="Calibri" panose="020F0502020204030204" pitchFamily="34" charset="0"/>
                <a:ea typeface="Verdana" panose="020B0604030504040204" pitchFamily="34" charset="0"/>
                <a:cs typeface="Calibri" panose="020F0502020204030204" pitchFamily="34" charset="0"/>
              </a:rPr>
              <a:t>dir</a:t>
            </a:r>
            <a:r>
              <a:rPr lang="fr-FR" sz="1900" dirty="0">
                <a:latin typeface="Calibri" panose="020F0502020204030204" pitchFamily="34" charset="0"/>
                <a:ea typeface="Verdana" panose="020B0604030504040204" pitchFamily="34" charset="0"/>
                <a:cs typeface="Calibri" panose="020F0502020204030204" pitchFamily="34" charset="0"/>
              </a:rPr>
              <a:t>.) (2020), Pratiques et interventions en psychologie de la santé, Editions des archives contemporaines, Coll. «Psychologie du social», ISBN : 9782813003744, </a:t>
            </a:r>
            <a:r>
              <a:rPr lang="fr-FR" sz="1900" dirty="0" err="1">
                <a:latin typeface="Calibri" panose="020F0502020204030204" pitchFamily="34" charset="0"/>
                <a:ea typeface="Verdana" panose="020B0604030504040204" pitchFamily="34" charset="0"/>
                <a:cs typeface="Calibri" panose="020F0502020204030204" pitchFamily="34" charset="0"/>
              </a:rPr>
              <a:t>doi:https</a:t>
            </a:r>
            <a:r>
              <a:rPr lang="fr-FR" sz="1900" dirty="0">
                <a:latin typeface="Calibri" panose="020F0502020204030204" pitchFamily="34" charset="0"/>
                <a:ea typeface="Verdana" panose="020B0604030504040204" pitchFamily="34" charset="0"/>
                <a:cs typeface="Calibri" panose="020F0502020204030204" pitchFamily="34" charset="0"/>
              </a:rPr>
              <a:t>://</a:t>
            </a:r>
            <a:r>
              <a:rPr lang="fr-FR" sz="1900" dirty="0" err="1">
                <a:latin typeface="Calibri" panose="020F0502020204030204" pitchFamily="34" charset="0"/>
                <a:ea typeface="Verdana" panose="020B0604030504040204" pitchFamily="34" charset="0"/>
                <a:cs typeface="Calibri" panose="020F0502020204030204" pitchFamily="34" charset="0"/>
              </a:rPr>
              <a:t>doi.org</a:t>
            </a:r>
            <a:r>
              <a:rPr lang="fr-FR" sz="1900" dirty="0">
                <a:latin typeface="Calibri" panose="020F0502020204030204" pitchFamily="34" charset="0"/>
                <a:ea typeface="Verdana" panose="020B0604030504040204" pitchFamily="34" charset="0"/>
                <a:cs typeface="Calibri" panose="020F0502020204030204" pitchFamily="34" charset="0"/>
              </a:rPr>
              <a:t>/10.17184/eac.9782813003744</a:t>
            </a:r>
            <a:endParaRPr lang="en-US" sz="1900" dirty="0">
              <a:latin typeface="Calibri" panose="020F0502020204030204" pitchFamily="34" charset="0"/>
              <a:cs typeface="Calibri" panose="020F0502020204030204" pitchFamily="34" charset="0"/>
            </a:endParaRPr>
          </a:p>
          <a:p>
            <a:pPr marL="342900" lvl="1" indent="-342900">
              <a:buFont typeface="Arial" panose="020B0604020202020204" pitchFamily="34" charset="0"/>
              <a:buChar char="•"/>
            </a:pPr>
            <a:endParaRPr lang="en-US" sz="1900" dirty="0">
              <a:latin typeface="Calibri" panose="020F0502020204030204" pitchFamily="34" charset="0"/>
              <a:cs typeface="Calibri" panose="020F0502020204030204" pitchFamily="34" charset="0"/>
            </a:endParaRPr>
          </a:p>
          <a:p>
            <a:pPr marL="342900" lvl="1" indent="-342900">
              <a:buFont typeface="Arial" panose="020B0604020202020204" pitchFamily="34" charset="0"/>
              <a:buChar char="•"/>
            </a:pPr>
            <a:r>
              <a:rPr lang="en-US" sz="1900" dirty="0" err="1">
                <a:latin typeface="Calibri" panose="020F0502020204030204" pitchFamily="34" charset="0"/>
                <a:cs typeface="Calibri" panose="020F0502020204030204" pitchFamily="34" charset="0"/>
              </a:rPr>
              <a:t>Pétré</a:t>
            </a:r>
            <a:r>
              <a:rPr lang="en-US" sz="1900" dirty="0">
                <a:latin typeface="Calibri" panose="020F0502020204030204" pitchFamily="34" charset="0"/>
                <a:cs typeface="Calibri" panose="020F0502020204030204" pitchFamily="34" charset="0"/>
              </a:rPr>
              <a:t>, B.; </a:t>
            </a:r>
            <a:r>
              <a:rPr lang="en-US" sz="1900" dirty="0" err="1">
                <a:latin typeface="Calibri" panose="020F0502020204030204" pitchFamily="34" charset="0"/>
                <a:cs typeface="Calibri" panose="020F0502020204030204" pitchFamily="34" charset="0"/>
              </a:rPr>
              <a:t>Bragard</a:t>
            </a:r>
            <a:r>
              <a:rPr lang="en-US" sz="1900" dirty="0">
                <a:latin typeface="Calibri" panose="020F0502020204030204" pitchFamily="34" charset="0"/>
                <a:cs typeface="Calibri" panose="020F0502020204030204" pitchFamily="34" charset="0"/>
              </a:rPr>
              <a:t>, I.; </a:t>
            </a:r>
            <a:r>
              <a:rPr lang="en-US" sz="1900" dirty="0" err="1">
                <a:latin typeface="Calibri" panose="020F0502020204030204" pitchFamily="34" charset="0"/>
                <a:cs typeface="Calibri" panose="020F0502020204030204" pitchFamily="34" charset="0"/>
              </a:rPr>
              <a:t>Gillain</a:t>
            </a:r>
            <a:r>
              <a:rPr lang="en-US" sz="1900" dirty="0">
                <a:latin typeface="Calibri" panose="020F0502020204030204" pitchFamily="34" charset="0"/>
                <a:cs typeface="Calibri" panose="020F0502020204030204" pitchFamily="34" charset="0"/>
              </a:rPr>
              <a:t>, N.; Guillaume, M.; Ortiz, I.; </a:t>
            </a:r>
            <a:r>
              <a:rPr lang="en-US" sz="1900" dirty="0" err="1">
                <a:latin typeface="Calibri" panose="020F0502020204030204" pitchFamily="34" charset="0"/>
                <a:cs typeface="Calibri" panose="020F0502020204030204" pitchFamily="34" charset="0"/>
              </a:rPr>
              <a:t>Scholtes</a:t>
            </a:r>
            <a:r>
              <a:rPr lang="en-US" sz="1900" dirty="0">
                <a:latin typeface="Calibri" panose="020F0502020204030204" pitchFamily="34" charset="0"/>
                <a:cs typeface="Calibri" panose="020F0502020204030204" pitchFamily="34" charset="0"/>
              </a:rPr>
              <a:t>, B.; </a:t>
            </a:r>
            <a:r>
              <a:rPr lang="en-US" sz="1900" dirty="0" err="1">
                <a:latin typeface="Calibri" panose="020F0502020204030204" pitchFamily="34" charset="0"/>
                <a:cs typeface="Calibri" panose="020F0502020204030204" pitchFamily="34" charset="0"/>
              </a:rPr>
              <a:t>Voz</a:t>
            </a:r>
            <a:r>
              <a:rPr lang="en-US" sz="1900" dirty="0">
                <a:latin typeface="Calibri" panose="020F0502020204030204" pitchFamily="34" charset="0"/>
                <a:cs typeface="Calibri" panose="020F0502020204030204" pitchFamily="34" charset="0"/>
              </a:rPr>
              <a:t>, B.; Baumann, M.; </a:t>
            </a:r>
            <a:r>
              <a:rPr lang="en-US" sz="1900" dirty="0" err="1">
                <a:latin typeface="Calibri" panose="020F0502020204030204" pitchFamily="34" charset="0"/>
                <a:cs typeface="Calibri" panose="020F0502020204030204" pitchFamily="34" charset="0"/>
              </a:rPr>
              <a:t>Bucki</a:t>
            </a:r>
            <a:r>
              <a:rPr lang="en-US" sz="1900" dirty="0">
                <a:latin typeface="Calibri" panose="020F0502020204030204" pitchFamily="34" charset="0"/>
                <a:cs typeface="Calibri" panose="020F0502020204030204" pitchFamily="34" charset="0"/>
              </a:rPr>
              <a:t>, B.; </a:t>
            </a:r>
            <a:r>
              <a:rPr lang="en-US" sz="1900" dirty="0" err="1">
                <a:latin typeface="Calibri" panose="020F0502020204030204" pitchFamily="34" charset="0"/>
                <a:cs typeface="Calibri" panose="020F0502020204030204" pitchFamily="34" charset="0"/>
              </a:rPr>
              <a:t>Odero</a:t>
            </a:r>
            <a:r>
              <a:rPr lang="en-US" sz="1900" dirty="0">
                <a:latin typeface="Calibri" panose="020F0502020204030204" pitchFamily="34" charset="0"/>
                <a:cs typeface="Calibri" panose="020F0502020204030204" pitchFamily="34" charset="0"/>
              </a:rPr>
              <a:t>, A.; Ziegler, O.; </a:t>
            </a:r>
            <a:r>
              <a:rPr lang="en-US" sz="1900" dirty="0" err="1">
                <a:latin typeface="Calibri" panose="020F0502020204030204" pitchFamily="34" charset="0"/>
                <a:cs typeface="Calibri" panose="020F0502020204030204" pitchFamily="34" charset="0"/>
              </a:rPr>
              <a:t>Böhme</a:t>
            </a:r>
            <a:r>
              <a:rPr lang="en-US" sz="1900" dirty="0">
                <a:latin typeface="Calibri" panose="020F0502020204030204" pitchFamily="34" charset="0"/>
                <a:cs typeface="Calibri" panose="020F0502020204030204" pitchFamily="34" charset="0"/>
              </a:rPr>
              <a:t>, P.; Germain, L.; Nguyen-</a:t>
            </a:r>
            <a:r>
              <a:rPr lang="en-US" sz="1900" dirty="0" err="1">
                <a:latin typeface="Calibri" panose="020F0502020204030204" pitchFamily="34" charset="0"/>
                <a:cs typeface="Calibri" panose="020F0502020204030204" pitchFamily="34" charset="0"/>
              </a:rPr>
              <a:t>thi</a:t>
            </a:r>
            <a:r>
              <a:rPr lang="en-US" sz="1900" dirty="0">
                <a:latin typeface="Calibri" panose="020F0502020204030204" pitchFamily="34" charset="0"/>
                <a:cs typeface="Calibri" panose="020F0502020204030204" pitchFamily="34" charset="0"/>
              </a:rPr>
              <a:t>, P. L.; </a:t>
            </a:r>
            <a:r>
              <a:rPr lang="en-US" sz="1900" dirty="0" err="1">
                <a:latin typeface="Calibri" panose="020F0502020204030204" pitchFamily="34" charset="0"/>
                <a:cs typeface="Calibri" panose="020F0502020204030204" pitchFamily="34" charset="0"/>
              </a:rPr>
              <a:t>Voyen</a:t>
            </a:r>
            <a:r>
              <a:rPr lang="en-US" sz="1900" dirty="0">
                <a:latin typeface="Calibri" panose="020F0502020204030204" pitchFamily="34" charset="0"/>
                <a:cs typeface="Calibri" panose="020F0502020204030204" pitchFamily="34" charset="0"/>
              </a:rPr>
              <a:t>, M.; </a:t>
            </a:r>
            <a:r>
              <a:rPr lang="en-US" sz="1900" dirty="0" err="1">
                <a:latin typeface="Calibri" panose="020F0502020204030204" pitchFamily="34" charset="0"/>
                <a:cs typeface="Calibri" panose="020F0502020204030204" pitchFamily="34" charset="0"/>
              </a:rPr>
              <a:t>Kaucher</a:t>
            </a:r>
            <a:r>
              <a:rPr lang="en-US" sz="1900" dirty="0">
                <a:latin typeface="Calibri" panose="020F0502020204030204" pitchFamily="34" charset="0"/>
                <a:cs typeface="Calibri" panose="020F0502020204030204" pitchFamily="34" charset="0"/>
              </a:rPr>
              <a:t>, M.; </a:t>
            </a:r>
            <a:r>
              <a:rPr lang="en-US" sz="1900" dirty="0" err="1">
                <a:latin typeface="Calibri" panose="020F0502020204030204" pitchFamily="34" charset="0"/>
                <a:cs typeface="Calibri" panose="020F0502020204030204" pitchFamily="34" charset="0"/>
              </a:rPr>
              <a:t>Pongy</a:t>
            </a:r>
            <a:r>
              <a:rPr lang="en-US" sz="1900" dirty="0">
                <a:latin typeface="Calibri" panose="020F0502020204030204" pitchFamily="34" charset="0"/>
                <a:cs typeface="Calibri" panose="020F0502020204030204" pitchFamily="34" charset="0"/>
              </a:rPr>
              <a:t>, M.; </a:t>
            </a:r>
            <a:r>
              <a:rPr lang="en-US" sz="1900" dirty="0" err="1">
                <a:latin typeface="Calibri" panose="020F0502020204030204" pitchFamily="34" charset="0"/>
                <a:cs typeface="Calibri" panose="020F0502020204030204" pitchFamily="34" charset="0"/>
              </a:rPr>
              <a:t>Ricatte</a:t>
            </a:r>
            <a:r>
              <a:rPr lang="en-US" sz="1900" dirty="0">
                <a:latin typeface="Calibri" panose="020F0502020204030204" pitchFamily="34" charset="0"/>
                <a:cs typeface="Calibri" panose="020F0502020204030204" pitchFamily="34" charset="0"/>
              </a:rPr>
              <a:t>, C.; Spitz, E. </a:t>
            </a:r>
            <a:r>
              <a:rPr lang="en-US" sz="1900" dirty="0" err="1">
                <a:latin typeface="Calibri" panose="020F0502020204030204" pitchFamily="34" charset="0"/>
                <a:cs typeface="Calibri" panose="020F0502020204030204" pitchFamily="34" charset="0"/>
              </a:rPr>
              <a:t>Mieux</a:t>
            </a:r>
            <a:r>
              <a:rPr lang="en-US" sz="1900" dirty="0">
                <a:latin typeface="Calibri" panose="020F0502020204030204" pitchFamily="34" charset="0"/>
                <a:cs typeface="Calibri" panose="020F0502020204030204" pitchFamily="34" charset="0"/>
              </a:rPr>
              <a:t> </a:t>
            </a:r>
            <a:r>
              <a:rPr lang="en-US" sz="1900" dirty="0" err="1">
                <a:latin typeface="Calibri" panose="020F0502020204030204" pitchFamily="34" charset="0"/>
                <a:cs typeface="Calibri" panose="020F0502020204030204" pitchFamily="34" charset="0"/>
              </a:rPr>
              <a:t>Situer</a:t>
            </a:r>
            <a:r>
              <a:rPr lang="en-US" sz="1900" dirty="0">
                <a:latin typeface="Calibri" panose="020F0502020204030204" pitchFamily="34" charset="0"/>
                <a:cs typeface="Calibri" panose="020F0502020204030204" pitchFamily="34" charset="0"/>
              </a:rPr>
              <a:t> La Place de l ’ </a:t>
            </a:r>
            <a:r>
              <a:rPr lang="en-US" sz="1900" dirty="0" err="1">
                <a:latin typeface="Calibri" panose="020F0502020204030204" pitchFamily="34" charset="0"/>
                <a:cs typeface="Calibri" panose="020F0502020204030204" pitchFamily="34" charset="0"/>
              </a:rPr>
              <a:t>Approche</a:t>
            </a:r>
            <a:r>
              <a:rPr lang="en-US" sz="1900" dirty="0">
                <a:latin typeface="Calibri" panose="020F0502020204030204" pitchFamily="34" charset="0"/>
                <a:cs typeface="Calibri" panose="020F0502020204030204" pitchFamily="34" charset="0"/>
              </a:rPr>
              <a:t> Patient </a:t>
            </a:r>
            <a:r>
              <a:rPr lang="en-US" sz="1900" dirty="0" err="1">
                <a:latin typeface="Calibri" panose="020F0502020204030204" pitchFamily="34" charset="0"/>
                <a:cs typeface="Calibri" panose="020F0502020204030204" pitchFamily="34" charset="0"/>
              </a:rPr>
              <a:t>Partenaire</a:t>
            </a:r>
            <a:r>
              <a:rPr lang="en-US" sz="1900" dirty="0">
                <a:latin typeface="Calibri" panose="020F0502020204030204" pitchFamily="34" charset="0"/>
                <a:cs typeface="Calibri" panose="020F0502020204030204" pitchFamily="34" charset="0"/>
              </a:rPr>
              <a:t> de </a:t>
            </a:r>
            <a:r>
              <a:rPr lang="en-US" sz="1900" dirty="0" err="1">
                <a:latin typeface="Calibri" panose="020F0502020204030204" pitchFamily="34" charset="0"/>
                <a:cs typeface="Calibri" panose="020F0502020204030204" pitchFamily="34" charset="0"/>
              </a:rPr>
              <a:t>Soins</a:t>
            </a:r>
            <a:r>
              <a:rPr lang="en-US" sz="1900" dirty="0">
                <a:latin typeface="Calibri" panose="020F0502020204030204" pitchFamily="34" charset="0"/>
                <a:cs typeface="Calibri" panose="020F0502020204030204" pitchFamily="34" charset="0"/>
              </a:rPr>
              <a:t> </a:t>
            </a:r>
            <a:r>
              <a:rPr lang="en-US" sz="1900" dirty="0" err="1">
                <a:latin typeface="Calibri" panose="020F0502020204030204" pitchFamily="34" charset="0"/>
                <a:cs typeface="Calibri" panose="020F0502020204030204" pitchFamily="34" charset="0"/>
              </a:rPr>
              <a:t>En</a:t>
            </a:r>
            <a:r>
              <a:rPr lang="en-US" sz="1900" dirty="0">
                <a:latin typeface="Calibri" panose="020F0502020204030204" pitchFamily="34" charset="0"/>
                <a:cs typeface="Calibri" panose="020F0502020204030204" pitchFamily="34" charset="0"/>
              </a:rPr>
              <a:t> Grande </a:t>
            </a:r>
            <a:r>
              <a:rPr lang="en-US" sz="1900" dirty="0" err="1">
                <a:latin typeface="Calibri" panose="020F0502020204030204" pitchFamily="34" charset="0"/>
                <a:cs typeface="Calibri" panose="020F0502020204030204" pitchFamily="34" charset="0"/>
              </a:rPr>
              <a:t>Région</a:t>
            </a:r>
            <a:r>
              <a:rPr lang="en-US" sz="1900" dirty="0">
                <a:latin typeface="Calibri" panose="020F0502020204030204" pitchFamily="34" charset="0"/>
                <a:cs typeface="Calibri" panose="020F0502020204030204" pitchFamily="34" charset="0"/>
              </a:rPr>
              <a:t>. No. 1.</a:t>
            </a:r>
          </a:p>
          <a:p>
            <a:pPr marL="342900" lvl="1" indent="-342900">
              <a:buFont typeface="Arial" panose="020B0604020202020204" pitchFamily="34" charset="0"/>
              <a:buChar char="•"/>
            </a:pPr>
            <a:endParaRPr lang="fr-FR" sz="1900" dirty="0">
              <a:latin typeface="Calibri" panose="020F0502020204030204" pitchFamily="34" charset="0"/>
              <a:cs typeface="Calibri" panose="020F0502020204030204" pitchFamily="34" charset="0"/>
            </a:endParaRPr>
          </a:p>
          <a:p>
            <a:pPr marL="342900" lvl="1" indent="-342900">
              <a:buFont typeface="Arial" panose="020B0604020202020204" pitchFamily="34" charset="0"/>
              <a:buChar char="•"/>
            </a:pPr>
            <a:r>
              <a:rPr lang="en-US" sz="1900" dirty="0" err="1">
                <a:latin typeface="Calibri" panose="020F0502020204030204" pitchFamily="34" charset="0"/>
                <a:cs typeface="Calibri" panose="020F0502020204030204" pitchFamily="34" charset="0"/>
              </a:rPr>
              <a:t>Paccoud</a:t>
            </a:r>
            <a:r>
              <a:rPr lang="en-US" sz="1900" dirty="0">
                <a:latin typeface="Calibri" panose="020F0502020204030204" pitchFamily="34" charset="0"/>
                <a:cs typeface="Calibri" panose="020F0502020204030204" pitchFamily="34" charset="0"/>
              </a:rPr>
              <a:t>, I.; Baumann, M.; Le </a:t>
            </a:r>
            <a:r>
              <a:rPr lang="en-US" sz="1900" dirty="0" err="1">
                <a:latin typeface="Calibri" panose="020F0502020204030204" pitchFamily="34" charset="0"/>
                <a:cs typeface="Calibri" panose="020F0502020204030204" pitchFamily="34" charset="0"/>
              </a:rPr>
              <a:t>Bihan</a:t>
            </a:r>
            <a:r>
              <a:rPr lang="en-US" sz="1900" dirty="0">
                <a:latin typeface="Calibri" panose="020F0502020204030204" pitchFamily="34" charset="0"/>
                <a:cs typeface="Calibri" panose="020F0502020204030204" pitchFamily="34" charset="0"/>
              </a:rPr>
              <a:t>, E.; </a:t>
            </a:r>
            <a:r>
              <a:rPr lang="en-US" sz="1900" dirty="0" err="1">
                <a:latin typeface="Calibri" panose="020F0502020204030204" pitchFamily="34" charset="0"/>
                <a:cs typeface="Calibri" panose="020F0502020204030204" pitchFamily="34" charset="0"/>
              </a:rPr>
              <a:t>Pétré</a:t>
            </a:r>
            <a:r>
              <a:rPr lang="en-US" sz="1900" dirty="0">
                <a:latin typeface="Calibri" panose="020F0502020204030204" pitchFamily="34" charset="0"/>
                <a:cs typeface="Calibri" panose="020F0502020204030204" pitchFamily="34" charset="0"/>
              </a:rPr>
              <a:t>, B.; </a:t>
            </a:r>
            <a:r>
              <a:rPr lang="en-US" sz="1900" dirty="0" err="1">
                <a:latin typeface="Calibri" panose="020F0502020204030204" pitchFamily="34" charset="0"/>
                <a:cs typeface="Calibri" panose="020F0502020204030204" pitchFamily="34" charset="0"/>
              </a:rPr>
              <a:t>Breinbauer</a:t>
            </a:r>
            <a:r>
              <a:rPr lang="en-US" sz="1900" dirty="0">
                <a:latin typeface="Calibri" panose="020F0502020204030204" pitchFamily="34" charset="0"/>
                <a:cs typeface="Calibri" panose="020F0502020204030204" pitchFamily="34" charset="0"/>
              </a:rPr>
              <a:t>, M.; </a:t>
            </a:r>
            <a:r>
              <a:rPr lang="en-US" sz="1900" dirty="0" err="1">
                <a:latin typeface="Calibri" panose="020F0502020204030204" pitchFamily="34" charset="0"/>
                <a:cs typeface="Calibri" panose="020F0502020204030204" pitchFamily="34" charset="0"/>
              </a:rPr>
              <a:t>Böhme</a:t>
            </a:r>
            <a:r>
              <a:rPr lang="en-US" sz="1900" dirty="0">
                <a:latin typeface="Calibri" panose="020F0502020204030204" pitchFamily="34" charset="0"/>
                <a:cs typeface="Calibri" panose="020F0502020204030204" pitchFamily="34" charset="0"/>
              </a:rPr>
              <a:t>, P.; Chauvel, L.; </a:t>
            </a:r>
            <a:r>
              <a:rPr lang="en-US" sz="1900" dirty="0" err="1">
                <a:latin typeface="Calibri" panose="020F0502020204030204" pitchFamily="34" charset="0"/>
                <a:cs typeface="Calibri" panose="020F0502020204030204" pitchFamily="34" charset="0"/>
              </a:rPr>
              <a:t>Leist</a:t>
            </a:r>
            <a:r>
              <a:rPr lang="en-US" sz="1900" dirty="0">
                <a:latin typeface="Calibri" panose="020F0502020204030204" pitchFamily="34" charset="0"/>
                <a:cs typeface="Calibri" panose="020F0502020204030204" pitchFamily="34" charset="0"/>
              </a:rPr>
              <a:t>, A. K. Socioeconomic and </a:t>
            </a:r>
            <a:r>
              <a:rPr lang="en-US" sz="1900" dirty="0" err="1">
                <a:latin typeface="Calibri" panose="020F0502020204030204" pitchFamily="34" charset="0"/>
                <a:cs typeface="Calibri" panose="020F0502020204030204" pitchFamily="34" charset="0"/>
              </a:rPr>
              <a:t>Behavioural</a:t>
            </a:r>
            <a:r>
              <a:rPr lang="en-US" sz="1900" dirty="0">
                <a:latin typeface="Calibri" panose="020F0502020204030204" pitchFamily="34" charset="0"/>
                <a:cs typeface="Calibri" panose="020F0502020204030204" pitchFamily="34" charset="0"/>
              </a:rPr>
              <a:t> Factors Associated with Access to and Use of Personal Health Records. </a:t>
            </a:r>
            <a:r>
              <a:rPr lang="en-US" sz="1900" i="1" dirty="0">
                <a:latin typeface="Calibri" panose="020F0502020204030204" pitchFamily="34" charset="0"/>
                <a:cs typeface="Calibri" panose="020F0502020204030204" pitchFamily="34" charset="0"/>
              </a:rPr>
              <a:t>BMC Med. Inform. </a:t>
            </a:r>
            <a:r>
              <a:rPr lang="en-US" sz="1900" i="1" dirty="0" err="1">
                <a:latin typeface="Calibri" panose="020F0502020204030204" pitchFamily="34" charset="0"/>
                <a:cs typeface="Calibri" panose="020F0502020204030204" pitchFamily="34" charset="0"/>
              </a:rPr>
              <a:t>Decis</a:t>
            </a:r>
            <a:r>
              <a:rPr lang="en-US" sz="1900" i="1" dirty="0">
                <a:latin typeface="Calibri" panose="020F0502020204030204" pitchFamily="34" charset="0"/>
                <a:cs typeface="Calibri" panose="020F0502020204030204" pitchFamily="34" charset="0"/>
              </a:rPr>
              <a:t>. </a:t>
            </a:r>
            <a:r>
              <a:rPr lang="en-US" sz="1900" i="1" dirty="0" err="1">
                <a:latin typeface="Calibri" panose="020F0502020204030204" pitchFamily="34" charset="0"/>
                <a:cs typeface="Calibri" panose="020F0502020204030204" pitchFamily="34" charset="0"/>
              </a:rPr>
              <a:t>Mak</a:t>
            </a:r>
            <a:r>
              <a:rPr lang="en-US" sz="1900" i="1" dirty="0">
                <a:latin typeface="Calibri" panose="020F0502020204030204" pitchFamily="34" charset="0"/>
                <a:cs typeface="Calibri" panose="020F0502020204030204" pitchFamily="34" charset="0"/>
              </a:rPr>
              <a:t>.</a:t>
            </a:r>
            <a:r>
              <a:rPr lang="en-US" sz="1900" dirty="0">
                <a:latin typeface="Calibri" panose="020F0502020204030204" pitchFamily="34" charset="0"/>
                <a:cs typeface="Calibri" panose="020F0502020204030204" pitchFamily="34" charset="0"/>
              </a:rPr>
              <a:t> </a:t>
            </a:r>
            <a:r>
              <a:rPr lang="en-US" sz="1900" b="1" dirty="0">
                <a:latin typeface="Calibri" panose="020F0502020204030204" pitchFamily="34" charset="0"/>
                <a:cs typeface="Calibri" panose="020F0502020204030204" pitchFamily="34" charset="0"/>
              </a:rPr>
              <a:t>2021</a:t>
            </a:r>
            <a:r>
              <a:rPr lang="en-US" sz="1900" dirty="0">
                <a:latin typeface="Calibri" panose="020F0502020204030204" pitchFamily="34" charset="0"/>
                <a:cs typeface="Calibri" panose="020F0502020204030204" pitchFamily="34" charset="0"/>
              </a:rPr>
              <a:t>, </a:t>
            </a:r>
            <a:r>
              <a:rPr lang="en-US" sz="1900" i="1" dirty="0">
                <a:latin typeface="Calibri" panose="020F0502020204030204" pitchFamily="34" charset="0"/>
                <a:cs typeface="Calibri" panose="020F0502020204030204" pitchFamily="34" charset="0"/>
              </a:rPr>
              <a:t>21</a:t>
            </a:r>
            <a:r>
              <a:rPr lang="en-US" sz="1900" dirty="0">
                <a:latin typeface="Calibri" panose="020F0502020204030204" pitchFamily="34" charset="0"/>
                <a:cs typeface="Calibri" panose="020F0502020204030204" pitchFamily="34" charset="0"/>
              </a:rPr>
              <a:t> (1), 1–11. </a:t>
            </a:r>
            <a:r>
              <a:rPr lang="en-US" sz="1900" dirty="0">
                <a:latin typeface="Calibri" panose="020F0502020204030204" pitchFamily="34" charset="0"/>
                <a:cs typeface="Calibri" panose="020F0502020204030204" pitchFamily="34" charset="0"/>
                <a:hlinkClick r:id="rId3"/>
              </a:rPr>
              <a:t>https://doi.org/10.1186/s12911-020-01383-9</a:t>
            </a:r>
            <a:r>
              <a:rPr lang="en-US" sz="1900" dirty="0">
                <a:latin typeface="Calibri" panose="020F0502020204030204" pitchFamily="34" charset="0"/>
                <a:cs typeface="Calibri" panose="020F0502020204030204" pitchFamily="34" charset="0"/>
              </a:rPr>
              <a:t>.</a:t>
            </a:r>
          </a:p>
          <a:p>
            <a:pPr marL="342900" lvl="1" indent="-342900">
              <a:buFont typeface="Arial" panose="020B0604020202020204" pitchFamily="34" charset="0"/>
              <a:buChar char="•"/>
            </a:pPr>
            <a:endParaRPr lang="fr-FR" sz="1900" dirty="0">
              <a:latin typeface="Calibri" panose="020F0502020204030204" pitchFamily="34" charset="0"/>
              <a:cs typeface="Calibri" panose="020F0502020204030204" pitchFamily="34" charset="0"/>
            </a:endParaRPr>
          </a:p>
          <a:p>
            <a:pPr marL="342900" lvl="1" indent="-342900">
              <a:buFont typeface="Arial" panose="020B0604020202020204" pitchFamily="34" charset="0"/>
              <a:buChar char="•"/>
            </a:pPr>
            <a:r>
              <a:rPr lang="en-US" sz="1900" dirty="0" err="1">
                <a:latin typeface="Calibri" panose="020F0502020204030204" pitchFamily="34" charset="0"/>
                <a:cs typeface="Calibri" panose="020F0502020204030204" pitchFamily="34" charset="0"/>
              </a:rPr>
              <a:t>Odero</a:t>
            </a:r>
            <a:r>
              <a:rPr lang="en-US" sz="1900" dirty="0">
                <a:latin typeface="Calibri" panose="020F0502020204030204" pitchFamily="34" charset="0"/>
                <a:cs typeface="Calibri" panose="020F0502020204030204" pitchFamily="34" charset="0"/>
              </a:rPr>
              <a:t>, A.; </a:t>
            </a:r>
            <a:r>
              <a:rPr lang="en-US" sz="1900" dirty="0" err="1">
                <a:latin typeface="Calibri" panose="020F0502020204030204" pitchFamily="34" charset="0"/>
                <a:cs typeface="Calibri" panose="020F0502020204030204" pitchFamily="34" charset="0"/>
              </a:rPr>
              <a:t>Pongy</a:t>
            </a:r>
            <a:r>
              <a:rPr lang="en-US" sz="1900" dirty="0">
                <a:latin typeface="Calibri" panose="020F0502020204030204" pitchFamily="34" charset="0"/>
                <a:cs typeface="Calibri" panose="020F0502020204030204" pitchFamily="34" charset="0"/>
              </a:rPr>
              <a:t>, M.; Chauvel, L.; </a:t>
            </a:r>
            <a:r>
              <a:rPr lang="en-US" sz="1900" dirty="0" err="1">
                <a:latin typeface="Calibri" panose="020F0502020204030204" pitchFamily="34" charset="0"/>
                <a:cs typeface="Calibri" panose="020F0502020204030204" pitchFamily="34" charset="0"/>
              </a:rPr>
              <a:t>Voz</a:t>
            </a:r>
            <a:r>
              <a:rPr lang="en-US" sz="1900" dirty="0">
                <a:latin typeface="Calibri" panose="020F0502020204030204" pitchFamily="34" charset="0"/>
                <a:cs typeface="Calibri" panose="020F0502020204030204" pitchFamily="34" charset="0"/>
              </a:rPr>
              <a:t>, B.; Spitz, E.; </a:t>
            </a:r>
            <a:r>
              <a:rPr lang="en-US" sz="1900" dirty="0" err="1">
                <a:latin typeface="Calibri" panose="020F0502020204030204" pitchFamily="34" charset="0"/>
                <a:cs typeface="Calibri" panose="020F0502020204030204" pitchFamily="34" charset="0"/>
              </a:rPr>
              <a:t>Pétré</a:t>
            </a:r>
            <a:r>
              <a:rPr lang="en-US" sz="1900" dirty="0">
                <a:latin typeface="Calibri" panose="020F0502020204030204" pitchFamily="34" charset="0"/>
                <a:cs typeface="Calibri" panose="020F0502020204030204" pitchFamily="34" charset="0"/>
              </a:rPr>
              <a:t>, B.; Baumann, M. Core Values That Influence the Patient—Healthcare Professional Power Dynamic: Steering Interaction towards Partnership. </a:t>
            </a:r>
            <a:r>
              <a:rPr lang="en-US" sz="1900" i="1" dirty="0">
                <a:latin typeface="Calibri" panose="020F0502020204030204" pitchFamily="34" charset="0"/>
                <a:cs typeface="Calibri" panose="020F0502020204030204" pitchFamily="34" charset="0"/>
              </a:rPr>
              <a:t>Int. J. Environ. Res. Public Health</a:t>
            </a:r>
            <a:r>
              <a:rPr lang="en-US" sz="1900" dirty="0">
                <a:latin typeface="Calibri" panose="020F0502020204030204" pitchFamily="34" charset="0"/>
                <a:cs typeface="Calibri" panose="020F0502020204030204" pitchFamily="34" charset="0"/>
              </a:rPr>
              <a:t> </a:t>
            </a:r>
            <a:r>
              <a:rPr lang="en-US" sz="1900" b="1" dirty="0">
                <a:latin typeface="Calibri" panose="020F0502020204030204" pitchFamily="34" charset="0"/>
                <a:cs typeface="Calibri" panose="020F0502020204030204" pitchFamily="34" charset="0"/>
              </a:rPr>
              <a:t>2020</a:t>
            </a:r>
            <a:r>
              <a:rPr lang="en-US" sz="1900" dirty="0">
                <a:latin typeface="Calibri" panose="020F0502020204030204" pitchFamily="34" charset="0"/>
                <a:cs typeface="Calibri" panose="020F0502020204030204" pitchFamily="34" charset="0"/>
              </a:rPr>
              <a:t>, </a:t>
            </a:r>
            <a:r>
              <a:rPr lang="en-US" sz="1900" i="1" dirty="0">
                <a:latin typeface="Calibri" panose="020F0502020204030204" pitchFamily="34" charset="0"/>
                <a:cs typeface="Calibri" panose="020F0502020204030204" pitchFamily="34" charset="0"/>
              </a:rPr>
              <a:t>17</a:t>
            </a:r>
            <a:r>
              <a:rPr lang="en-US" sz="1900" dirty="0">
                <a:latin typeface="Calibri" panose="020F0502020204030204" pitchFamily="34" charset="0"/>
                <a:cs typeface="Calibri" panose="020F0502020204030204" pitchFamily="34" charset="0"/>
              </a:rPr>
              <a:t> (22), 1–17. </a:t>
            </a:r>
            <a:r>
              <a:rPr lang="en-US" sz="1900" dirty="0">
                <a:latin typeface="Calibri" panose="020F0502020204030204" pitchFamily="34" charset="0"/>
                <a:cs typeface="Calibri" panose="020F0502020204030204" pitchFamily="34" charset="0"/>
                <a:hlinkClick r:id="rId4"/>
              </a:rPr>
              <a:t>https://doi.org/10.3390/ijerph17228458</a:t>
            </a:r>
            <a:r>
              <a:rPr lang="en-US" sz="1900" dirty="0">
                <a:latin typeface="Calibri" panose="020F0502020204030204" pitchFamily="34" charset="0"/>
                <a:cs typeface="Calibri" panose="020F0502020204030204" pitchFamily="34" charset="0"/>
              </a:rPr>
              <a:t>.</a:t>
            </a:r>
          </a:p>
          <a:p>
            <a:pPr marL="342900" lvl="1" indent="-342900">
              <a:buFont typeface="Arial" panose="020B0604020202020204" pitchFamily="34" charset="0"/>
              <a:buChar char="•"/>
            </a:pPr>
            <a:endParaRPr lang="fr-FR" sz="1900" dirty="0">
              <a:latin typeface="Calibri" panose="020F0502020204030204" pitchFamily="34" charset="0"/>
              <a:cs typeface="Calibri" panose="020F0502020204030204" pitchFamily="34" charset="0"/>
            </a:endParaRPr>
          </a:p>
          <a:p>
            <a:pPr marL="342900" lvl="1" indent="-342900">
              <a:buFont typeface="Arial" panose="020B0604020202020204" pitchFamily="34" charset="0"/>
              <a:buChar char="•"/>
            </a:pPr>
            <a:r>
              <a:rPr lang="en-US" sz="1900" dirty="0" err="1">
                <a:latin typeface="Calibri" panose="020F0502020204030204" pitchFamily="34" charset="0"/>
                <a:cs typeface="Calibri" panose="020F0502020204030204" pitchFamily="34" charset="0"/>
              </a:rPr>
              <a:t>Scholtes</a:t>
            </a:r>
            <a:r>
              <a:rPr lang="en-US" sz="1900" dirty="0">
                <a:latin typeface="Calibri" panose="020F0502020204030204" pitchFamily="34" charset="0"/>
                <a:cs typeface="Calibri" panose="020F0502020204030204" pitchFamily="34" charset="0"/>
              </a:rPr>
              <a:t>, B.; </a:t>
            </a:r>
            <a:r>
              <a:rPr lang="en-US" sz="1900" dirty="0" err="1">
                <a:latin typeface="Calibri" panose="020F0502020204030204" pitchFamily="34" charset="0"/>
                <a:cs typeface="Calibri" panose="020F0502020204030204" pitchFamily="34" charset="0"/>
              </a:rPr>
              <a:t>Breinbauer</a:t>
            </a:r>
            <a:r>
              <a:rPr lang="en-US" sz="1900" dirty="0">
                <a:latin typeface="Calibri" panose="020F0502020204030204" pitchFamily="34" charset="0"/>
                <a:cs typeface="Calibri" panose="020F0502020204030204" pitchFamily="34" charset="0"/>
              </a:rPr>
              <a:t>, M.; </a:t>
            </a:r>
            <a:r>
              <a:rPr lang="en-US" sz="1900" dirty="0" err="1">
                <a:latin typeface="Calibri" panose="020F0502020204030204" pitchFamily="34" charset="0"/>
                <a:cs typeface="Calibri" panose="020F0502020204030204" pitchFamily="34" charset="0"/>
              </a:rPr>
              <a:t>Rinnenburger</a:t>
            </a:r>
            <a:r>
              <a:rPr lang="en-US" sz="1900" dirty="0">
                <a:latin typeface="Calibri" panose="020F0502020204030204" pitchFamily="34" charset="0"/>
                <a:cs typeface="Calibri" panose="020F0502020204030204" pitchFamily="34" charset="0"/>
              </a:rPr>
              <a:t>, M.; </a:t>
            </a:r>
            <a:r>
              <a:rPr lang="en-US" sz="1900" dirty="0" err="1">
                <a:latin typeface="Calibri" panose="020F0502020204030204" pitchFamily="34" charset="0"/>
                <a:cs typeface="Calibri" panose="020F0502020204030204" pitchFamily="34" charset="0"/>
              </a:rPr>
              <a:t>Voyen</a:t>
            </a:r>
            <a:r>
              <a:rPr lang="en-US" sz="1900" dirty="0">
                <a:latin typeface="Calibri" panose="020F0502020204030204" pitchFamily="34" charset="0"/>
                <a:cs typeface="Calibri" panose="020F0502020204030204" pitchFamily="34" charset="0"/>
              </a:rPr>
              <a:t>, M.; Nguyen-</a:t>
            </a:r>
            <a:r>
              <a:rPr lang="en-US" sz="1900" dirty="0" err="1">
                <a:latin typeface="Calibri" panose="020F0502020204030204" pitchFamily="34" charset="0"/>
                <a:cs typeface="Calibri" panose="020F0502020204030204" pitchFamily="34" charset="0"/>
              </a:rPr>
              <a:t>Thi</a:t>
            </a:r>
            <a:r>
              <a:rPr lang="en-US" sz="1900" dirty="0">
                <a:latin typeface="Calibri" panose="020F0502020204030204" pitchFamily="34" charset="0"/>
                <a:cs typeface="Calibri" panose="020F0502020204030204" pitchFamily="34" charset="0"/>
              </a:rPr>
              <a:t>, P. L.; Ziegler, O.; Germain, L.; </a:t>
            </a:r>
            <a:r>
              <a:rPr lang="en-US" sz="1900" dirty="0" err="1">
                <a:latin typeface="Calibri" panose="020F0502020204030204" pitchFamily="34" charset="0"/>
                <a:cs typeface="Calibri" panose="020F0502020204030204" pitchFamily="34" charset="0"/>
              </a:rPr>
              <a:t>Böhme</a:t>
            </a:r>
            <a:r>
              <a:rPr lang="en-US" sz="1900" dirty="0">
                <a:latin typeface="Calibri" panose="020F0502020204030204" pitchFamily="34" charset="0"/>
                <a:cs typeface="Calibri" panose="020F0502020204030204" pitchFamily="34" charset="0"/>
              </a:rPr>
              <a:t>, P.; Baumann, M.; Le </a:t>
            </a:r>
            <a:r>
              <a:rPr lang="en-US" sz="1900" dirty="0" err="1">
                <a:latin typeface="Calibri" panose="020F0502020204030204" pitchFamily="34" charset="0"/>
                <a:cs typeface="Calibri" panose="020F0502020204030204" pitchFamily="34" charset="0"/>
              </a:rPr>
              <a:t>Bihan</a:t>
            </a:r>
            <a:r>
              <a:rPr lang="en-US" sz="1900" dirty="0">
                <a:latin typeface="Calibri" panose="020F0502020204030204" pitchFamily="34" charset="0"/>
                <a:cs typeface="Calibri" panose="020F0502020204030204" pitchFamily="34" charset="0"/>
              </a:rPr>
              <a:t>, E.; </a:t>
            </a:r>
            <a:r>
              <a:rPr lang="en-US" sz="1900" dirty="0" err="1">
                <a:latin typeface="Calibri" panose="020F0502020204030204" pitchFamily="34" charset="0"/>
                <a:cs typeface="Calibri" panose="020F0502020204030204" pitchFamily="34" charset="0"/>
              </a:rPr>
              <a:t>Repplinger</a:t>
            </a:r>
            <a:r>
              <a:rPr lang="en-US" sz="1900" dirty="0">
                <a:latin typeface="Calibri" panose="020F0502020204030204" pitchFamily="34" charset="0"/>
                <a:cs typeface="Calibri" panose="020F0502020204030204" pitchFamily="34" charset="0"/>
              </a:rPr>
              <a:t>, J. J.; Spitz, E.; </a:t>
            </a:r>
            <a:r>
              <a:rPr lang="en-US" sz="1900" dirty="0" err="1">
                <a:latin typeface="Calibri" panose="020F0502020204030204" pitchFamily="34" charset="0"/>
                <a:cs typeface="Calibri" panose="020F0502020204030204" pitchFamily="34" charset="0"/>
              </a:rPr>
              <a:t>Voz</a:t>
            </a:r>
            <a:r>
              <a:rPr lang="en-US" sz="1900" dirty="0">
                <a:latin typeface="Calibri" panose="020F0502020204030204" pitchFamily="34" charset="0"/>
                <a:cs typeface="Calibri" panose="020F0502020204030204" pitchFamily="34" charset="0"/>
              </a:rPr>
              <a:t>, B.; Ortiz-</a:t>
            </a:r>
            <a:r>
              <a:rPr lang="en-US" sz="1900" dirty="0" err="1">
                <a:latin typeface="Calibri" panose="020F0502020204030204" pitchFamily="34" charset="0"/>
                <a:cs typeface="Calibri" panose="020F0502020204030204" pitchFamily="34" charset="0"/>
              </a:rPr>
              <a:t>Halabi</a:t>
            </a:r>
            <a:r>
              <a:rPr lang="en-US" sz="1900" dirty="0">
                <a:latin typeface="Calibri" panose="020F0502020204030204" pitchFamily="34" charset="0"/>
                <a:cs typeface="Calibri" panose="020F0502020204030204" pitchFamily="34" charset="0"/>
              </a:rPr>
              <a:t>, I.; Dardenne, N.; </a:t>
            </a:r>
            <a:r>
              <a:rPr lang="en-US" sz="1900" dirty="0" err="1">
                <a:latin typeface="Calibri" panose="020F0502020204030204" pitchFamily="34" charset="0"/>
                <a:cs typeface="Calibri" panose="020F0502020204030204" pitchFamily="34" charset="0"/>
              </a:rPr>
              <a:t>Donneau</a:t>
            </a:r>
            <a:r>
              <a:rPr lang="en-US" sz="1900" dirty="0">
                <a:latin typeface="Calibri" panose="020F0502020204030204" pitchFamily="34" charset="0"/>
                <a:cs typeface="Calibri" panose="020F0502020204030204" pitchFamily="34" charset="0"/>
              </a:rPr>
              <a:t>, A. F.; Guillaume, M.; </a:t>
            </a:r>
            <a:r>
              <a:rPr lang="en-US" sz="1900" dirty="0" err="1">
                <a:latin typeface="Calibri" panose="020F0502020204030204" pitchFamily="34" charset="0"/>
                <a:cs typeface="Calibri" panose="020F0502020204030204" pitchFamily="34" charset="0"/>
              </a:rPr>
              <a:t>Bragard</a:t>
            </a:r>
            <a:r>
              <a:rPr lang="en-US" sz="1900" dirty="0">
                <a:latin typeface="Calibri" panose="020F0502020204030204" pitchFamily="34" charset="0"/>
                <a:cs typeface="Calibri" panose="020F0502020204030204" pitchFamily="34" charset="0"/>
              </a:rPr>
              <a:t>, I.; </a:t>
            </a:r>
            <a:r>
              <a:rPr lang="en-US" sz="1900" dirty="0" err="1">
                <a:latin typeface="Calibri" panose="020F0502020204030204" pitchFamily="34" charset="0"/>
                <a:cs typeface="Calibri" panose="020F0502020204030204" pitchFamily="34" charset="0"/>
              </a:rPr>
              <a:t>Pétré</a:t>
            </a:r>
            <a:r>
              <a:rPr lang="en-US" sz="1900" dirty="0">
                <a:latin typeface="Calibri" panose="020F0502020204030204" pitchFamily="34" charset="0"/>
                <a:cs typeface="Calibri" panose="020F0502020204030204" pitchFamily="34" charset="0"/>
              </a:rPr>
              <a:t>, B. Hospital Practices for the Implementation of Patient Partnership in a Multi-National European Region. </a:t>
            </a:r>
            <a:r>
              <a:rPr lang="en-US" sz="1900" i="1" dirty="0">
                <a:latin typeface="Calibri" panose="020F0502020204030204" pitchFamily="34" charset="0"/>
                <a:cs typeface="Calibri" panose="020F0502020204030204" pitchFamily="34" charset="0"/>
              </a:rPr>
              <a:t>Eur. J. Public Health</a:t>
            </a:r>
            <a:r>
              <a:rPr lang="en-US" sz="1900" dirty="0">
                <a:latin typeface="Calibri" panose="020F0502020204030204" pitchFamily="34" charset="0"/>
                <a:cs typeface="Calibri" panose="020F0502020204030204" pitchFamily="34" charset="0"/>
              </a:rPr>
              <a:t> </a:t>
            </a:r>
            <a:r>
              <a:rPr lang="en-US" sz="1900" b="1" dirty="0">
                <a:latin typeface="Calibri" panose="020F0502020204030204" pitchFamily="34" charset="0"/>
                <a:cs typeface="Calibri" panose="020F0502020204030204" pitchFamily="34" charset="0"/>
              </a:rPr>
              <a:t>2021</a:t>
            </a:r>
            <a:r>
              <a:rPr lang="en-US" sz="1900" dirty="0">
                <a:latin typeface="Calibri" panose="020F0502020204030204" pitchFamily="34" charset="0"/>
                <a:cs typeface="Calibri" panose="020F0502020204030204" pitchFamily="34" charset="0"/>
              </a:rPr>
              <a:t>, </a:t>
            </a:r>
            <a:r>
              <a:rPr lang="en-US" sz="1900" i="1" dirty="0">
                <a:latin typeface="Calibri" panose="020F0502020204030204" pitchFamily="34" charset="0"/>
                <a:cs typeface="Calibri" panose="020F0502020204030204" pitchFamily="34" charset="0"/>
              </a:rPr>
              <a:t>31</a:t>
            </a:r>
            <a:r>
              <a:rPr lang="en-US" sz="1900" dirty="0">
                <a:latin typeface="Calibri" panose="020F0502020204030204" pitchFamily="34" charset="0"/>
                <a:cs typeface="Calibri" panose="020F0502020204030204" pitchFamily="34" charset="0"/>
              </a:rPr>
              <a:t> (1), 73–79. </a:t>
            </a:r>
            <a:r>
              <a:rPr lang="en-US" sz="1900" dirty="0">
                <a:latin typeface="Calibri" panose="020F0502020204030204" pitchFamily="34" charset="0"/>
                <a:cs typeface="Calibri" panose="020F0502020204030204" pitchFamily="34" charset="0"/>
                <a:hlinkClick r:id="rId5"/>
              </a:rPr>
              <a:t>https://doi.org/10.1093/eurpub/ckaa153</a:t>
            </a:r>
            <a:r>
              <a:rPr lang="en-US" sz="1900" dirty="0">
                <a:latin typeface="Calibri" panose="020F0502020204030204" pitchFamily="34" charset="0"/>
                <a:cs typeface="Calibri" panose="020F0502020204030204" pitchFamily="34" charset="0"/>
              </a:rPr>
              <a:t>.</a:t>
            </a:r>
          </a:p>
          <a:p>
            <a:pPr marL="342900" lvl="1" indent="-342900">
              <a:buFont typeface="Arial" panose="020B0604020202020204" pitchFamily="34" charset="0"/>
              <a:buChar char="•"/>
            </a:pPr>
            <a:endParaRPr lang="en-US" sz="1900" dirty="0">
              <a:latin typeface="Calibri" panose="020F0502020204030204" pitchFamily="34" charset="0"/>
              <a:cs typeface="Calibri" panose="020F0502020204030204" pitchFamily="34" charset="0"/>
            </a:endParaRPr>
          </a:p>
          <a:p>
            <a:pPr marL="342900" lvl="1" indent="-342900">
              <a:buFont typeface="Arial" panose="020B0604020202020204" pitchFamily="34" charset="0"/>
              <a:buChar char="•"/>
            </a:pPr>
            <a:r>
              <a:rPr lang="fr-FR" sz="1900" dirty="0">
                <a:latin typeface="Calibri" panose="020F0502020204030204" pitchFamily="34" charset="0"/>
                <a:cs typeface="Calibri" panose="020F0502020204030204" pitchFamily="34" charset="0"/>
              </a:rPr>
              <a:t>Orienter Les Soins de Santé Vers Le Patient Partenaire : Un Livre Blanc Pour La Grande Région. </a:t>
            </a:r>
            <a:r>
              <a:rPr lang="fr-FR" sz="1900" dirty="0">
                <a:latin typeface="Calibri" panose="020F0502020204030204" pitchFamily="34" charset="0"/>
                <a:cs typeface="Calibri" panose="020F0502020204030204" pitchFamily="34" charset="0"/>
                <a:hlinkClick r:id="rId6"/>
              </a:rPr>
              <a:t>https://www.patientpartner.org/files/APPS_White_Book_fr.pdf</a:t>
            </a:r>
            <a:endParaRPr lang="fr-FR" sz="1900" dirty="0">
              <a:latin typeface="Calibri" panose="020F0502020204030204" pitchFamily="34" charset="0"/>
              <a:cs typeface="Calibri" panose="020F0502020204030204" pitchFamily="34" charset="0"/>
            </a:endParaRPr>
          </a:p>
          <a:p>
            <a:pPr marL="342900" lvl="1" indent="-342900">
              <a:buFont typeface="Arial" panose="020B0604020202020204" pitchFamily="34" charset="0"/>
              <a:buChar char="•"/>
            </a:pPr>
            <a:endParaRPr lang="fr-FR" sz="1900" dirty="0">
              <a:latin typeface="Calibri" panose="020F0502020204030204" pitchFamily="34" charset="0"/>
              <a:cs typeface="Calibri" panose="020F0502020204030204" pitchFamily="34" charset="0"/>
            </a:endParaRPr>
          </a:p>
          <a:p>
            <a:pPr marL="342900" lvl="1" indent="-342900">
              <a:buFont typeface="Arial" panose="020B0604020202020204" pitchFamily="34" charset="0"/>
              <a:buChar char="•"/>
            </a:pPr>
            <a:r>
              <a:rPr lang="en-US" sz="1900" dirty="0">
                <a:latin typeface="Calibri" panose="020F0502020204030204" pitchFamily="34" charset="0"/>
                <a:cs typeface="Calibri" panose="020F0502020204030204" pitchFamily="34" charset="0"/>
              </a:rPr>
              <a:t>Wei, E. I. N.; Gro, D. I. E.; Apps-</a:t>
            </a:r>
            <a:r>
              <a:rPr lang="en-US" sz="1900" dirty="0" err="1">
                <a:latin typeface="Calibri" panose="020F0502020204030204" pitchFamily="34" charset="0"/>
                <a:cs typeface="Calibri" panose="020F0502020204030204" pitchFamily="34" charset="0"/>
              </a:rPr>
              <a:t>konsortium</a:t>
            </a:r>
            <a:r>
              <a:rPr lang="en-US" sz="1900" dirty="0">
                <a:latin typeface="Calibri" panose="020F0502020204030204" pitchFamily="34" charset="0"/>
                <a:cs typeface="Calibri" panose="020F0502020204030204" pitchFamily="34" charset="0"/>
              </a:rPr>
              <a:t>, R. </a:t>
            </a:r>
            <a:r>
              <a:rPr lang="en-US" sz="1900" dirty="0" err="1">
                <a:latin typeface="Calibri" panose="020F0502020204030204" pitchFamily="34" charset="0"/>
                <a:cs typeface="Calibri" panose="020F0502020204030204" pitchFamily="34" charset="0"/>
              </a:rPr>
              <a:t>Ausrichtung</a:t>
            </a:r>
            <a:r>
              <a:rPr lang="en-US" sz="1900" dirty="0">
                <a:latin typeface="Calibri" panose="020F0502020204030204" pitchFamily="34" charset="0"/>
                <a:cs typeface="Calibri" panose="020F0502020204030204" pitchFamily="34" charset="0"/>
              </a:rPr>
              <a:t> der </a:t>
            </a:r>
            <a:r>
              <a:rPr lang="en-US" sz="1900" dirty="0" err="1">
                <a:latin typeface="Calibri" panose="020F0502020204030204" pitchFamily="34" charset="0"/>
                <a:cs typeface="Calibri" panose="020F0502020204030204" pitchFamily="34" charset="0"/>
              </a:rPr>
              <a:t>Pflege</a:t>
            </a:r>
            <a:r>
              <a:rPr lang="en-US" sz="1900" dirty="0">
                <a:latin typeface="Calibri" panose="020F0502020204030204" pitchFamily="34" charset="0"/>
                <a:cs typeface="Calibri" panose="020F0502020204030204" pitchFamily="34" charset="0"/>
              </a:rPr>
              <a:t> auf den Partner 2020.</a:t>
            </a:r>
          </a:p>
        </p:txBody>
      </p:sp>
      <p:sp>
        <p:nvSpPr>
          <p:cNvPr id="4" name="Slide Number Placeholder 3">
            <a:extLst>
              <a:ext uri="{FF2B5EF4-FFF2-40B4-BE49-F238E27FC236}">
                <a16:creationId xmlns:a16="http://schemas.microsoft.com/office/drawing/2014/main" id="{AC28768C-BB21-4D2A-90A2-346A33A8C73A}"/>
              </a:ext>
            </a:extLst>
          </p:cNvPr>
          <p:cNvSpPr>
            <a:spLocks noGrp="1"/>
          </p:cNvSpPr>
          <p:nvPr>
            <p:ph type="sldNum" sz="quarter" idx="4"/>
          </p:nvPr>
        </p:nvSpPr>
        <p:spPr/>
        <p:txBody>
          <a:bodyPr/>
          <a:lstStyle/>
          <a:p>
            <a:fld id="{C792C391-8669-2F49-9710-675C0ECA7DF0}" type="slidenum">
              <a:rPr lang="fr-FR" smtClean="0"/>
              <a:pPr/>
              <a:t>19</a:t>
            </a:fld>
            <a:endParaRPr lang="fr-FR" dirty="0"/>
          </a:p>
        </p:txBody>
      </p:sp>
    </p:spTree>
    <p:extLst>
      <p:ext uri="{BB962C8B-B14F-4D97-AF65-F5344CB8AC3E}">
        <p14:creationId xmlns:p14="http://schemas.microsoft.com/office/powerpoint/2010/main" val="40769981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F906617-72DC-651E-3919-C3B1ECC73F14}"/>
              </a:ext>
            </a:extLst>
          </p:cNvPr>
          <p:cNvSpPr>
            <a:spLocks noGrp="1"/>
          </p:cNvSpPr>
          <p:nvPr>
            <p:ph type="title"/>
          </p:nvPr>
        </p:nvSpPr>
        <p:spPr>
          <a:xfrm>
            <a:off x="893959" y="730136"/>
            <a:ext cx="7385068" cy="957988"/>
          </a:xfrm>
        </p:spPr>
        <p:txBody>
          <a:bodyPr/>
          <a:lstStyle/>
          <a:p>
            <a:r>
              <a:rPr lang="fr-FR" b="1" dirty="0">
                <a:latin typeface="Calibri" panose="020F0502020204030204" pitchFamily="34" charset="0"/>
                <a:cs typeface="Calibri" panose="020F0502020204030204" pitchFamily="34" charset="0"/>
              </a:rPr>
              <a:t>Annexe 1 (niveau méso)</a:t>
            </a:r>
          </a:p>
        </p:txBody>
      </p:sp>
      <p:sp>
        <p:nvSpPr>
          <p:cNvPr id="4" name="Slide Number Placeholder 3">
            <a:extLst>
              <a:ext uri="{FF2B5EF4-FFF2-40B4-BE49-F238E27FC236}">
                <a16:creationId xmlns:a16="http://schemas.microsoft.com/office/drawing/2014/main" id="{AC28768C-BB21-4D2A-90A2-346A33A8C73A}"/>
              </a:ext>
            </a:extLst>
          </p:cNvPr>
          <p:cNvSpPr>
            <a:spLocks noGrp="1"/>
          </p:cNvSpPr>
          <p:nvPr>
            <p:ph type="sldNum" sz="quarter" idx="4"/>
          </p:nvPr>
        </p:nvSpPr>
        <p:spPr/>
        <p:txBody>
          <a:bodyPr/>
          <a:lstStyle/>
          <a:p>
            <a:fld id="{C792C391-8669-2F49-9710-675C0ECA7DF0}" type="slidenum">
              <a:rPr lang="fr-FR" smtClean="0"/>
              <a:pPr/>
              <a:t>20</a:t>
            </a:fld>
            <a:endParaRPr lang="fr-FR" dirty="0"/>
          </a:p>
        </p:txBody>
      </p:sp>
      <p:pic>
        <p:nvPicPr>
          <p:cNvPr id="6" name="Picture 2">
            <a:extLst>
              <a:ext uri="{FF2B5EF4-FFF2-40B4-BE49-F238E27FC236}">
                <a16:creationId xmlns:a16="http://schemas.microsoft.com/office/drawing/2014/main" id="{BDD1A90B-DE43-608B-99A8-CE248C5089AA}"/>
              </a:ext>
            </a:extLst>
          </p:cNvPr>
          <p:cNvPicPr>
            <a:picLocks noChangeAspect="1"/>
          </p:cNvPicPr>
          <p:nvPr/>
        </p:nvPicPr>
        <p:blipFill>
          <a:blip r:embed="rId3"/>
          <a:stretch>
            <a:fillRect/>
          </a:stretch>
        </p:blipFill>
        <p:spPr>
          <a:xfrm>
            <a:off x="1663298" y="1951691"/>
            <a:ext cx="8743641" cy="2502054"/>
          </a:xfrm>
          <a:prstGeom prst="rect">
            <a:avLst/>
          </a:prstGeom>
        </p:spPr>
      </p:pic>
      <p:pic>
        <p:nvPicPr>
          <p:cNvPr id="7" name="Picture 4">
            <a:extLst>
              <a:ext uri="{FF2B5EF4-FFF2-40B4-BE49-F238E27FC236}">
                <a16:creationId xmlns:a16="http://schemas.microsoft.com/office/drawing/2014/main" id="{78FCE0FD-5D31-6C0A-812A-A592F1EB07E1}"/>
              </a:ext>
            </a:extLst>
          </p:cNvPr>
          <p:cNvPicPr>
            <a:picLocks noChangeAspect="1"/>
          </p:cNvPicPr>
          <p:nvPr/>
        </p:nvPicPr>
        <p:blipFill>
          <a:blip r:embed="rId4"/>
          <a:stretch>
            <a:fillRect/>
          </a:stretch>
        </p:blipFill>
        <p:spPr>
          <a:xfrm>
            <a:off x="1461801" y="4717313"/>
            <a:ext cx="9146636" cy="3348163"/>
          </a:xfrm>
          <a:prstGeom prst="rect">
            <a:avLst/>
          </a:prstGeom>
        </p:spPr>
      </p:pic>
    </p:spTree>
    <p:extLst>
      <p:ext uri="{BB962C8B-B14F-4D97-AF65-F5344CB8AC3E}">
        <p14:creationId xmlns:p14="http://schemas.microsoft.com/office/powerpoint/2010/main" val="780611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9" name="Image 4"/>
          <p:cNvPicPr/>
          <p:nvPr/>
        </p:nvPicPr>
        <p:blipFill>
          <a:blip r:embed="rId3"/>
          <a:stretch/>
        </p:blipFill>
        <p:spPr>
          <a:xfrm>
            <a:off x="2886634" y="3023613"/>
            <a:ext cx="7404847" cy="4956156"/>
          </a:xfrm>
          <a:prstGeom prst="rect">
            <a:avLst/>
          </a:prstGeom>
          <a:ln>
            <a:noFill/>
          </a:ln>
        </p:spPr>
      </p:pic>
      <p:graphicFrame>
        <p:nvGraphicFramePr>
          <p:cNvPr id="6" name="Table 5">
            <a:extLst>
              <a:ext uri="{FF2B5EF4-FFF2-40B4-BE49-F238E27FC236}">
                <a16:creationId xmlns:a16="http://schemas.microsoft.com/office/drawing/2014/main" id="{5474ED93-A3C4-4D46-BDD9-F75D50BF3F79}"/>
              </a:ext>
            </a:extLst>
          </p:cNvPr>
          <p:cNvGraphicFramePr>
            <a:graphicFrameLocks noGrp="1"/>
          </p:cNvGraphicFramePr>
          <p:nvPr>
            <p:extLst>
              <p:ext uri="{D42A27DB-BD31-4B8C-83A1-F6EECF244321}">
                <p14:modId xmlns:p14="http://schemas.microsoft.com/office/powerpoint/2010/main" val="3260805277"/>
              </p:ext>
            </p:extLst>
          </p:nvPr>
        </p:nvGraphicFramePr>
        <p:xfrm>
          <a:off x="0" y="1773831"/>
          <a:ext cx="13004801" cy="1158240"/>
        </p:xfrm>
        <a:graphic>
          <a:graphicData uri="http://schemas.openxmlformats.org/drawingml/2006/table">
            <a:tbl>
              <a:tblPr firstRow="1" bandRow="1">
                <a:tableStyleId>{3B4B98B0-60AC-42C2-AFA5-B58CD77FA1E5}</a:tableStyleId>
              </a:tblPr>
              <a:tblGrid>
                <a:gridCol w="1913756">
                  <a:extLst>
                    <a:ext uri="{9D8B030D-6E8A-4147-A177-3AD203B41FA5}">
                      <a16:colId xmlns:a16="http://schemas.microsoft.com/office/drawing/2014/main" val="3945383412"/>
                    </a:ext>
                  </a:extLst>
                </a:gridCol>
                <a:gridCol w="2815917">
                  <a:extLst>
                    <a:ext uri="{9D8B030D-6E8A-4147-A177-3AD203B41FA5}">
                      <a16:colId xmlns:a16="http://schemas.microsoft.com/office/drawing/2014/main" val="3493751705"/>
                    </a:ext>
                  </a:extLst>
                </a:gridCol>
                <a:gridCol w="1512859">
                  <a:extLst>
                    <a:ext uri="{9D8B030D-6E8A-4147-A177-3AD203B41FA5}">
                      <a16:colId xmlns:a16="http://schemas.microsoft.com/office/drawing/2014/main" val="3410481769"/>
                    </a:ext>
                  </a:extLst>
                </a:gridCol>
                <a:gridCol w="1869932">
                  <a:extLst>
                    <a:ext uri="{9D8B030D-6E8A-4147-A177-3AD203B41FA5}">
                      <a16:colId xmlns:a16="http://schemas.microsoft.com/office/drawing/2014/main" val="3700302839"/>
                    </a:ext>
                  </a:extLst>
                </a:gridCol>
                <a:gridCol w="2679095">
                  <a:extLst>
                    <a:ext uri="{9D8B030D-6E8A-4147-A177-3AD203B41FA5}">
                      <a16:colId xmlns:a16="http://schemas.microsoft.com/office/drawing/2014/main" val="4036684639"/>
                    </a:ext>
                  </a:extLst>
                </a:gridCol>
                <a:gridCol w="2213242">
                  <a:extLst>
                    <a:ext uri="{9D8B030D-6E8A-4147-A177-3AD203B41FA5}">
                      <a16:colId xmlns:a16="http://schemas.microsoft.com/office/drawing/2014/main" val="3154756483"/>
                    </a:ext>
                  </a:extLst>
                </a:gridCol>
              </a:tblGrid>
              <a:tr h="49032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spc="-1" dirty="0">
                          <a:solidFill>
                            <a:srgbClr val="002060"/>
                          </a:solidFill>
                          <a:latin typeface="Bahnschrift" panose="020B0502040204020203" pitchFamily="34" charset="0"/>
                          <a:cs typeface="Arial" panose="020B0604020202020204" pitchFamily="34" charset="0"/>
                        </a:rPr>
                        <a:t>Projet APPS</a:t>
                      </a:r>
                    </a:p>
                    <a:p>
                      <a:endParaRPr lang="en-GB" sz="1600" b="0" dirty="0">
                        <a:solidFill>
                          <a:srgbClr val="002060"/>
                        </a:solidFill>
                        <a:latin typeface="Bahnschrift" panose="020B0502040204020203"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strike="noStrike" spc="-1" dirty="0">
                          <a:latin typeface="Bahnschrift" panose="020B0502040204020203" pitchFamily="34" charset="0"/>
                          <a:cs typeface="Arial" panose="020B0604020202020204" pitchFamily="34" charset="0"/>
                        </a:rPr>
                        <a:t>9 partenaires interrégionaux</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strike="noStrike" spc="-1" dirty="0">
                          <a:solidFill>
                            <a:srgbClr val="000000"/>
                          </a:solidFill>
                          <a:latin typeface="Bahnschrift" panose="020B0502040204020203" pitchFamily="34" charset="0"/>
                          <a:cs typeface="Arial" panose="020B0604020202020204" pitchFamily="34" charset="0"/>
                        </a:rPr>
                        <a:t>30 chercheurs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strike="noStrike" spc="-1" dirty="0">
                          <a:solidFill>
                            <a:srgbClr val="000000"/>
                          </a:solidFill>
                          <a:latin typeface="Bahnschrift" panose="020B0502040204020203" pitchFamily="34" charset="0"/>
                          <a:cs typeface="Arial" panose="020B0604020202020204" pitchFamily="34" charset="0"/>
                        </a:rPr>
                        <a:t>10 recherches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strike="noStrike" spc="-1" dirty="0">
                          <a:solidFill>
                            <a:srgbClr val="000000"/>
                          </a:solidFill>
                          <a:latin typeface="Bahnschrift" panose="020B0502040204020203" pitchFamily="34" charset="0"/>
                          <a:cs typeface="Arial" panose="020B0604020202020204" pitchFamily="34" charset="0"/>
                        </a:rPr>
                        <a:t>Approche interdisciplinaire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strike="noStrike" spc="-1" dirty="0">
                          <a:solidFill>
                            <a:srgbClr val="000000"/>
                          </a:solidFill>
                          <a:latin typeface="Bahnschrift" panose="020B0502040204020203" pitchFamily="34" charset="0"/>
                          <a:cs typeface="Arial" panose="020B0604020202020204" pitchFamily="34" charset="0"/>
                        </a:rPr>
                        <a:t>46 mois de recherche</a:t>
                      </a:r>
                    </a:p>
                  </a:txBody>
                  <a:tcPr/>
                </a:tc>
                <a:extLst>
                  <a:ext uri="{0D108BD9-81ED-4DB2-BD59-A6C34878D82A}">
                    <a16:rowId xmlns:a16="http://schemas.microsoft.com/office/drawing/2014/main" val="3999545289"/>
                  </a:ext>
                </a:extLst>
              </a:tr>
              <a:tr h="49032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spc="-1" dirty="0" err="1">
                          <a:solidFill>
                            <a:srgbClr val="002060"/>
                          </a:solidFill>
                          <a:latin typeface="Bahnschrift" panose="020B0502040204020203" pitchFamily="34" charset="0"/>
                          <a:cs typeface="Arial" panose="020B0604020202020204" pitchFamily="34" charset="0"/>
                        </a:rPr>
                        <a:t>Das</a:t>
                      </a:r>
                      <a:r>
                        <a:rPr lang="fr-FR" sz="1600" b="0" spc="-1" dirty="0">
                          <a:solidFill>
                            <a:srgbClr val="002060"/>
                          </a:solidFill>
                          <a:latin typeface="Bahnschrift" panose="020B0502040204020203" pitchFamily="34" charset="0"/>
                          <a:cs typeface="Arial" panose="020B0604020202020204" pitchFamily="34" charset="0"/>
                        </a:rPr>
                        <a:t> APPS Projekt </a:t>
                      </a:r>
                      <a:endParaRPr lang="en-GB" sz="1600" b="0" dirty="0">
                        <a:solidFill>
                          <a:srgbClr val="002060"/>
                        </a:solidFill>
                        <a:latin typeface="Bahnschrift" panose="020B0502040204020203" pitchFamily="34" charset="0"/>
                        <a:cs typeface="Arial" panose="020B0604020202020204" pitchFamily="34" charset="0"/>
                      </a:endParaRPr>
                    </a:p>
                    <a:p>
                      <a:endParaRPr lang="en-GB" sz="1600" b="0" dirty="0">
                        <a:solidFill>
                          <a:srgbClr val="002060"/>
                        </a:solidFill>
                        <a:latin typeface="Bahnschrift" panose="020B0502040204020203"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strike="noStrike" spc="-1" dirty="0">
                          <a:latin typeface="Bahnschrift" panose="020B0502040204020203" pitchFamily="34" charset="0"/>
                          <a:cs typeface="Arial" panose="020B0604020202020204" pitchFamily="34" charset="0"/>
                        </a:rPr>
                        <a:t>9 </a:t>
                      </a:r>
                      <a:r>
                        <a:rPr lang="fr-FR" sz="1600" b="0" strike="noStrike" spc="-1" dirty="0" err="1">
                          <a:latin typeface="Bahnschrift" panose="020B0502040204020203" pitchFamily="34" charset="0"/>
                          <a:cs typeface="Arial" panose="020B0604020202020204" pitchFamily="34" charset="0"/>
                        </a:rPr>
                        <a:t>interregionale</a:t>
                      </a:r>
                      <a:r>
                        <a:rPr lang="fr-FR" sz="1600" b="0" strike="noStrike" spc="-1" dirty="0">
                          <a:latin typeface="Bahnschrift" panose="020B0502040204020203" pitchFamily="34" charset="0"/>
                          <a:cs typeface="Arial" panose="020B0604020202020204" pitchFamily="34" charset="0"/>
                        </a:rPr>
                        <a:t> Partner</a:t>
                      </a:r>
                      <a:endParaRPr lang="en-GB" sz="1600" b="0" dirty="0">
                        <a:latin typeface="Bahnschrift" panose="020B0502040204020203"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strike="noStrike" spc="-1" dirty="0">
                          <a:solidFill>
                            <a:schemeClr val="tx1">
                              <a:lumMod val="65000"/>
                              <a:lumOff val="35000"/>
                            </a:schemeClr>
                          </a:solidFill>
                          <a:latin typeface="Bahnschrift" panose="020B0502040204020203" pitchFamily="34" charset="0"/>
                          <a:cs typeface="Arial" panose="020B0604020202020204" pitchFamily="34" charset="0"/>
                        </a:rPr>
                        <a:t>30 </a:t>
                      </a:r>
                      <a:r>
                        <a:rPr lang="fr-FR" sz="1600" b="0" strike="noStrike" spc="-1" dirty="0" err="1">
                          <a:solidFill>
                            <a:schemeClr val="tx1">
                              <a:lumMod val="65000"/>
                              <a:lumOff val="35000"/>
                            </a:schemeClr>
                          </a:solidFill>
                          <a:latin typeface="Bahnschrift" panose="020B0502040204020203" pitchFamily="34" charset="0"/>
                          <a:cs typeface="Arial" panose="020B0604020202020204" pitchFamily="34" charset="0"/>
                        </a:rPr>
                        <a:t>Forscher</a:t>
                      </a:r>
                      <a:endParaRPr lang="en-GB" sz="1600" b="0" dirty="0">
                        <a:latin typeface="Bahnschrift" panose="020B0502040204020203"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strike="noStrike" spc="-1" dirty="0">
                          <a:solidFill>
                            <a:schemeClr val="tx1">
                              <a:lumMod val="65000"/>
                              <a:lumOff val="35000"/>
                            </a:schemeClr>
                          </a:solidFill>
                          <a:latin typeface="Bahnschrift" panose="020B0502040204020203" pitchFamily="34" charset="0"/>
                          <a:cs typeface="Arial" panose="020B0604020202020204" pitchFamily="34" charset="0"/>
                        </a:rPr>
                        <a:t>10 </a:t>
                      </a:r>
                      <a:r>
                        <a:rPr lang="fr-FR" sz="1600" b="0" strike="noStrike" spc="-1" dirty="0" err="1">
                          <a:solidFill>
                            <a:schemeClr val="tx1">
                              <a:lumMod val="65000"/>
                              <a:lumOff val="35000"/>
                            </a:schemeClr>
                          </a:solidFill>
                          <a:latin typeface="Bahnschrift" panose="020B0502040204020203" pitchFamily="34" charset="0"/>
                          <a:cs typeface="Arial" panose="020B0604020202020204" pitchFamily="34" charset="0"/>
                        </a:rPr>
                        <a:t>Suchvorgänge</a:t>
                      </a:r>
                      <a:r>
                        <a:rPr lang="fr-FR" sz="1600" b="0" strike="noStrike" spc="-1" dirty="0">
                          <a:solidFill>
                            <a:schemeClr val="tx1">
                              <a:lumMod val="65000"/>
                              <a:lumOff val="35000"/>
                            </a:schemeClr>
                          </a:solidFill>
                          <a:latin typeface="Bahnschrift" panose="020B0502040204020203" pitchFamily="34" charset="0"/>
                          <a:cs typeface="Arial" panose="020B0604020202020204" pitchFamily="34" charset="0"/>
                        </a:rPr>
                        <a:t> </a:t>
                      </a:r>
                      <a:endParaRPr lang="en-GB" sz="1600" b="0" dirty="0">
                        <a:latin typeface="Bahnschrift" panose="020B0502040204020203"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strike="noStrike" spc="-1" dirty="0" err="1">
                          <a:solidFill>
                            <a:schemeClr val="tx1">
                              <a:lumMod val="65000"/>
                              <a:lumOff val="35000"/>
                            </a:schemeClr>
                          </a:solidFill>
                          <a:latin typeface="Bahnschrift" panose="020B0502040204020203" pitchFamily="34" charset="0"/>
                          <a:cs typeface="Arial" panose="020B0604020202020204" pitchFamily="34" charset="0"/>
                        </a:rPr>
                        <a:t>Interdisziplinärer</a:t>
                      </a:r>
                      <a:r>
                        <a:rPr lang="fr-FR" sz="1600" b="0" strike="noStrike" spc="-1" dirty="0">
                          <a:solidFill>
                            <a:schemeClr val="tx1">
                              <a:lumMod val="65000"/>
                              <a:lumOff val="35000"/>
                            </a:schemeClr>
                          </a:solidFill>
                          <a:latin typeface="Bahnschrift" panose="020B0502040204020203" pitchFamily="34" charset="0"/>
                          <a:cs typeface="Arial" panose="020B0604020202020204" pitchFamily="34" charset="0"/>
                        </a:rPr>
                        <a:t> </a:t>
                      </a:r>
                      <a:r>
                        <a:rPr lang="fr-FR" sz="1600" b="0" strike="noStrike" spc="-1" dirty="0" err="1">
                          <a:solidFill>
                            <a:schemeClr val="tx1">
                              <a:lumMod val="65000"/>
                              <a:lumOff val="35000"/>
                            </a:schemeClr>
                          </a:solidFill>
                          <a:latin typeface="Bahnschrift" panose="020B0502040204020203" pitchFamily="34" charset="0"/>
                          <a:cs typeface="Arial" panose="020B0604020202020204" pitchFamily="34" charset="0"/>
                        </a:rPr>
                        <a:t>Ansatz</a:t>
                      </a:r>
                      <a:endParaRPr lang="fr-FR" sz="1600" b="0" strike="noStrike" spc="-1" dirty="0">
                        <a:solidFill>
                          <a:schemeClr val="tx1">
                            <a:lumMod val="65000"/>
                            <a:lumOff val="35000"/>
                          </a:schemeClr>
                        </a:solidFill>
                        <a:latin typeface="Bahnschrift" panose="020B0502040204020203"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strike="noStrike" spc="-1" dirty="0">
                          <a:solidFill>
                            <a:schemeClr val="tx1">
                              <a:lumMod val="65000"/>
                              <a:lumOff val="35000"/>
                            </a:schemeClr>
                          </a:solidFill>
                          <a:latin typeface="Bahnschrift" panose="020B0502040204020203" pitchFamily="34" charset="0"/>
                          <a:cs typeface="Arial" panose="020B0604020202020204" pitchFamily="34" charset="0"/>
                        </a:rPr>
                        <a:t>46 </a:t>
                      </a:r>
                      <a:r>
                        <a:rPr lang="fr-FR" sz="1600" b="0" strike="noStrike" spc="-1" dirty="0" err="1">
                          <a:solidFill>
                            <a:schemeClr val="tx1">
                              <a:lumMod val="65000"/>
                              <a:lumOff val="35000"/>
                            </a:schemeClr>
                          </a:solidFill>
                          <a:latin typeface="Bahnschrift" panose="020B0502040204020203" pitchFamily="34" charset="0"/>
                          <a:cs typeface="Arial" panose="020B0604020202020204" pitchFamily="34" charset="0"/>
                        </a:rPr>
                        <a:t>Monate</a:t>
                      </a:r>
                      <a:r>
                        <a:rPr lang="fr-FR" sz="1600" b="0" strike="noStrike" spc="-1" dirty="0">
                          <a:solidFill>
                            <a:schemeClr val="tx1">
                              <a:lumMod val="65000"/>
                              <a:lumOff val="35000"/>
                            </a:schemeClr>
                          </a:solidFill>
                          <a:latin typeface="Bahnschrift" panose="020B0502040204020203" pitchFamily="34" charset="0"/>
                          <a:cs typeface="Arial" panose="020B0604020202020204" pitchFamily="34" charset="0"/>
                        </a:rPr>
                        <a:t> </a:t>
                      </a:r>
                      <a:r>
                        <a:rPr lang="fr-FR" sz="1600" b="0" strike="noStrike" spc="-1" dirty="0" err="1">
                          <a:solidFill>
                            <a:schemeClr val="tx1">
                              <a:lumMod val="65000"/>
                              <a:lumOff val="35000"/>
                            </a:schemeClr>
                          </a:solidFill>
                          <a:latin typeface="Bahnschrift" panose="020B0502040204020203" pitchFamily="34" charset="0"/>
                          <a:cs typeface="Arial" panose="020B0604020202020204" pitchFamily="34" charset="0"/>
                        </a:rPr>
                        <a:t>Forschung</a:t>
                      </a:r>
                      <a:endParaRPr lang="fr-FR" sz="1600" b="0" strike="noStrike" spc="-1" dirty="0">
                        <a:solidFill>
                          <a:schemeClr val="tx1">
                            <a:lumMod val="65000"/>
                            <a:lumOff val="35000"/>
                          </a:schemeClr>
                        </a:solidFill>
                        <a:latin typeface="Bahnschrift" panose="020B0502040204020203" pitchFamily="34" charset="0"/>
                        <a:cs typeface="Arial" panose="020B0604020202020204" pitchFamily="34" charset="0"/>
                      </a:endParaRPr>
                    </a:p>
                  </a:txBody>
                  <a:tcPr/>
                </a:tc>
                <a:extLst>
                  <a:ext uri="{0D108BD9-81ED-4DB2-BD59-A6C34878D82A}">
                    <a16:rowId xmlns:a16="http://schemas.microsoft.com/office/drawing/2014/main" val="1611249965"/>
                  </a:ext>
                </a:extLst>
              </a:tr>
            </a:tbl>
          </a:graphicData>
        </a:graphic>
      </p:graphicFrame>
    </p:spTree>
    <p:extLst>
      <p:ext uri="{BB962C8B-B14F-4D97-AF65-F5344CB8AC3E}">
        <p14:creationId xmlns:p14="http://schemas.microsoft.com/office/powerpoint/2010/main" val="39032258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F906617-72DC-651E-3919-C3B1ECC73F14}"/>
              </a:ext>
            </a:extLst>
          </p:cNvPr>
          <p:cNvSpPr>
            <a:spLocks noGrp="1"/>
          </p:cNvSpPr>
          <p:nvPr>
            <p:ph type="title"/>
          </p:nvPr>
        </p:nvSpPr>
        <p:spPr>
          <a:xfrm>
            <a:off x="893959" y="730136"/>
            <a:ext cx="8970562" cy="957988"/>
          </a:xfrm>
        </p:spPr>
        <p:txBody>
          <a:bodyPr/>
          <a:lstStyle/>
          <a:p>
            <a:r>
              <a:rPr lang="fr-FR" b="1" dirty="0">
                <a:latin typeface="Calibri" panose="020F0502020204030204" pitchFamily="34" charset="0"/>
                <a:cs typeface="Calibri" panose="020F0502020204030204" pitchFamily="34" charset="0"/>
              </a:rPr>
              <a:t>Annexe 2 (niveau méso)</a:t>
            </a:r>
          </a:p>
        </p:txBody>
      </p:sp>
      <p:sp>
        <p:nvSpPr>
          <p:cNvPr id="4" name="Slide Number Placeholder 3">
            <a:extLst>
              <a:ext uri="{FF2B5EF4-FFF2-40B4-BE49-F238E27FC236}">
                <a16:creationId xmlns:a16="http://schemas.microsoft.com/office/drawing/2014/main" id="{AC28768C-BB21-4D2A-90A2-346A33A8C73A}"/>
              </a:ext>
            </a:extLst>
          </p:cNvPr>
          <p:cNvSpPr>
            <a:spLocks noGrp="1"/>
          </p:cNvSpPr>
          <p:nvPr>
            <p:ph type="sldNum" sz="quarter" idx="4"/>
          </p:nvPr>
        </p:nvSpPr>
        <p:spPr/>
        <p:txBody>
          <a:bodyPr/>
          <a:lstStyle/>
          <a:p>
            <a:fld id="{C792C391-8669-2F49-9710-675C0ECA7DF0}" type="slidenum">
              <a:rPr lang="fr-FR" smtClean="0"/>
              <a:pPr/>
              <a:t>21</a:t>
            </a:fld>
            <a:endParaRPr lang="fr-FR" dirty="0"/>
          </a:p>
        </p:txBody>
      </p:sp>
      <p:pic>
        <p:nvPicPr>
          <p:cNvPr id="5" name="Picture 4">
            <a:extLst>
              <a:ext uri="{FF2B5EF4-FFF2-40B4-BE49-F238E27FC236}">
                <a16:creationId xmlns:a16="http://schemas.microsoft.com/office/drawing/2014/main" id="{84771DA3-83F2-8D9C-FE47-6861D8B45461}"/>
              </a:ext>
            </a:extLst>
          </p:cNvPr>
          <p:cNvPicPr>
            <a:picLocks noChangeAspect="1"/>
          </p:cNvPicPr>
          <p:nvPr/>
        </p:nvPicPr>
        <p:blipFill>
          <a:blip r:embed="rId3"/>
          <a:stretch>
            <a:fillRect/>
          </a:stretch>
        </p:blipFill>
        <p:spPr>
          <a:xfrm>
            <a:off x="3140279" y="1688124"/>
            <a:ext cx="6724242" cy="6709719"/>
          </a:xfrm>
          <a:prstGeom prst="rect">
            <a:avLst/>
          </a:prstGeom>
        </p:spPr>
      </p:pic>
    </p:spTree>
    <p:extLst>
      <p:ext uri="{BB962C8B-B14F-4D97-AF65-F5344CB8AC3E}">
        <p14:creationId xmlns:p14="http://schemas.microsoft.com/office/powerpoint/2010/main" val="10895325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F906617-72DC-651E-3919-C3B1ECC73F14}"/>
              </a:ext>
            </a:extLst>
          </p:cNvPr>
          <p:cNvSpPr>
            <a:spLocks noGrp="1"/>
          </p:cNvSpPr>
          <p:nvPr>
            <p:ph type="title"/>
          </p:nvPr>
        </p:nvSpPr>
        <p:spPr>
          <a:xfrm>
            <a:off x="893959" y="730136"/>
            <a:ext cx="8970562" cy="957988"/>
          </a:xfrm>
        </p:spPr>
        <p:txBody>
          <a:bodyPr/>
          <a:lstStyle/>
          <a:p>
            <a:r>
              <a:rPr lang="fr-FR" b="1" dirty="0">
                <a:latin typeface="Calibri" panose="020F0502020204030204" pitchFamily="34" charset="0"/>
                <a:cs typeface="Calibri" panose="020F0502020204030204" pitchFamily="34" charset="0"/>
              </a:rPr>
              <a:t>Annexe 3 (niveau micro)</a:t>
            </a:r>
          </a:p>
        </p:txBody>
      </p:sp>
      <p:sp>
        <p:nvSpPr>
          <p:cNvPr id="4" name="Slide Number Placeholder 3">
            <a:extLst>
              <a:ext uri="{FF2B5EF4-FFF2-40B4-BE49-F238E27FC236}">
                <a16:creationId xmlns:a16="http://schemas.microsoft.com/office/drawing/2014/main" id="{AC28768C-BB21-4D2A-90A2-346A33A8C73A}"/>
              </a:ext>
            </a:extLst>
          </p:cNvPr>
          <p:cNvSpPr>
            <a:spLocks noGrp="1"/>
          </p:cNvSpPr>
          <p:nvPr>
            <p:ph type="sldNum" sz="quarter" idx="4"/>
          </p:nvPr>
        </p:nvSpPr>
        <p:spPr/>
        <p:txBody>
          <a:bodyPr/>
          <a:lstStyle/>
          <a:p>
            <a:fld id="{C792C391-8669-2F49-9710-675C0ECA7DF0}" type="slidenum">
              <a:rPr lang="fr-FR" smtClean="0"/>
              <a:pPr/>
              <a:t>22</a:t>
            </a:fld>
            <a:endParaRPr lang="fr-FR" dirty="0"/>
          </a:p>
        </p:txBody>
      </p:sp>
      <p:pic>
        <p:nvPicPr>
          <p:cNvPr id="6" name="Picture 4">
            <a:extLst>
              <a:ext uri="{FF2B5EF4-FFF2-40B4-BE49-F238E27FC236}">
                <a16:creationId xmlns:a16="http://schemas.microsoft.com/office/drawing/2014/main" id="{98BF896B-0D49-AD4D-DBE0-3604132C67E8}"/>
              </a:ext>
            </a:extLst>
          </p:cNvPr>
          <p:cNvPicPr>
            <a:picLocks noChangeAspect="1"/>
          </p:cNvPicPr>
          <p:nvPr/>
        </p:nvPicPr>
        <p:blipFill>
          <a:blip r:embed="rId3"/>
          <a:stretch>
            <a:fillRect/>
          </a:stretch>
        </p:blipFill>
        <p:spPr>
          <a:xfrm>
            <a:off x="1891185" y="4021909"/>
            <a:ext cx="9222429" cy="4641153"/>
          </a:xfrm>
          <a:prstGeom prst="rect">
            <a:avLst/>
          </a:prstGeom>
        </p:spPr>
      </p:pic>
      <p:pic>
        <p:nvPicPr>
          <p:cNvPr id="7" name="Picture 5">
            <a:extLst>
              <a:ext uri="{FF2B5EF4-FFF2-40B4-BE49-F238E27FC236}">
                <a16:creationId xmlns:a16="http://schemas.microsoft.com/office/drawing/2014/main" id="{DE9405BB-1F32-0D08-B817-DD3FD3704BED}"/>
              </a:ext>
            </a:extLst>
          </p:cNvPr>
          <p:cNvPicPr>
            <a:picLocks noChangeAspect="1"/>
          </p:cNvPicPr>
          <p:nvPr/>
        </p:nvPicPr>
        <p:blipFill>
          <a:blip r:embed="rId4"/>
          <a:stretch>
            <a:fillRect/>
          </a:stretch>
        </p:blipFill>
        <p:spPr>
          <a:xfrm>
            <a:off x="2441599" y="1577522"/>
            <a:ext cx="8121600" cy="2287438"/>
          </a:xfrm>
          <a:prstGeom prst="rect">
            <a:avLst/>
          </a:prstGeom>
        </p:spPr>
      </p:pic>
    </p:spTree>
    <p:extLst>
      <p:ext uri="{BB962C8B-B14F-4D97-AF65-F5344CB8AC3E}">
        <p14:creationId xmlns:p14="http://schemas.microsoft.com/office/powerpoint/2010/main" val="2105971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FED7DEB-869C-DE1C-4291-78607FC19DC9}"/>
              </a:ext>
            </a:extLst>
          </p:cNvPr>
          <p:cNvSpPr>
            <a:spLocks noGrp="1"/>
          </p:cNvSpPr>
          <p:nvPr>
            <p:ph type="title"/>
          </p:nvPr>
        </p:nvSpPr>
        <p:spPr>
          <a:xfrm>
            <a:off x="759239" y="307054"/>
            <a:ext cx="11216880" cy="1278113"/>
          </a:xfrm>
        </p:spPr>
        <p:txBody>
          <a:bodyPr/>
          <a:lstStyle/>
          <a:p>
            <a:pPr algn="ctr"/>
            <a:r>
              <a:rPr lang="fr-FR" sz="4000" spc="-1" dirty="0">
                <a:solidFill>
                  <a:srgbClr val="0C80A1"/>
                </a:solidFill>
                <a:latin typeface="Calibri" panose="020F0502020204030204" pitchFamily="34" charset="0"/>
                <a:cs typeface="Calibri" panose="020F0502020204030204" pitchFamily="34" charset="0"/>
              </a:rPr>
              <a:t>Changement de positionnement / </a:t>
            </a:r>
            <a:r>
              <a:rPr lang="fr-FR" sz="4000" spc="-1" dirty="0" err="1">
                <a:solidFill>
                  <a:srgbClr val="7FC2DB"/>
                </a:solidFill>
                <a:latin typeface="Calibri" panose="020F0502020204030204" pitchFamily="34" charset="0"/>
                <a:cs typeface="Calibri" panose="020F0502020204030204" pitchFamily="34" charset="0"/>
              </a:rPr>
              <a:t>Positionsänderung</a:t>
            </a:r>
            <a:endParaRPr lang="fr-FR" dirty="0"/>
          </a:p>
        </p:txBody>
      </p:sp>
      <p:sp>
        <p:nvSpPr>
          <p:cNvPr id="5" name="Espace réservé du texte 4">
            <a:extLst>
              <a:ext uri="{FF2B5EF4-FFF2-40B4-BE49-F238E27FC236}">
                <a16:creationId xmlns:a16="http://schemas.microsoft.com/office/drawing/2014/main" id="{D18B24A9-FE2C-2A91-F36D-388F8B53A65E}"/>
              </a:ext>
            </a:extLst>
          </p:cNvPr>
          <p:cNvSpPr>
            <a:spLocks noGrp="1"/>
          </p:cNvSpPr>
          <p:nvPr>
            <p:ph type="body"/>
          </p:nvPr>
        </p:nvSpPr>
        <p:spPr>
          <a:xfrm>
            <a:off x="6913329" y="6161948"/>
            <a:ext cx="5197431" cy="2321403"/>
          </a:xfrm>
        </p:spPr>
        <p:txBody>
          <a:bodyPr>
            <a:normAutofit/>
          </a:bodyPr>
          <a:lstStyle/>
          <a:p>
            <a:pPr marL="342900" indent="-342900">
              <a:spcAft>
                <a:spcPts val="600"/>
              </a:spcAft>
              <a:buFont typeface="Wingdings" panose="05000000000000000000" pitchFamily="2" charset="2"/>
              <a:buChar char="§"/>
            </a:pPr>
            <a:r>
              <a:rPr lang="fr-FR" sz="2400" spc="-1" dirty="0" err="1">
                <a:solidFill>
                  <a:srgbClr val="7FC2DB"/>
                </a:solidFill>
                <a:latin typeface="Calibri" panose="020F0502020204030204" pitchFamily="34" charset="0"/>
                <a:ea typeface="Helvetica Neue"/>
                <a:cs typeface="Calibri" panose="020F0502020204030204" pitchFamily="34" charset="0"/>
              </a:rPr>
              <a:t>Neuausrichtung</a:t>
            </a:r>
            <a:r>
              <a:rPr lang="fr-FR" sz="2400" spc="-1" dirty="0">
                <a:solidFill>
                  <a:srgbClr val="7FC2DB"/>
                </a:solidFill>
                <a:latin typeface="Calibri" panose="020F0502020204030204" pitchFamily="34" charset="0"/>
                <a:ea typeface="Helvetica Neue"/>
                <a:cs typeface="Calibri" panose="020F0502020204030204" pitchFamily="34" charset="0"/>
              </a:rPr>
              <a:t> des </a:t>
            </a:r>
            <a:r>
              <a:rPr lang="fr-FR" sz="2400" spc="-1" dirty="0" err="1">
                <a:solidFill>
                  <a:srgbClr val="7FC2DB"/>
                </a:solidFill>
                <a:latin typeface="Calibri" panose="020F0502020204030204" pitchFamily="34" charset="0"/>
                <a:ea typeface="Helvetica Neue"/>
                <a:cs typeface="Calibri" panose="020F0502020204030204" pitchFamily="34" charset="0"/>
              </a:rPr>
              <a:t>Verhältnisses</a:t>
            </a:r>
            <a:r>
              <a:rPr lang="fr-FR" sz="2400" spc="-1" dirty="0">
                <a:solidFill>
                  <a:srgbClr val="7FC2DB"/>
                </a:solidFill>
                <a:latin typeface="Calibri" panose="020F0502020204030204" pitchFamily="34" charset="0"/>
                <a:ea typeface="Helvetica Neue"/>
                <a:cs typeface="Calibri" panose="020F0502020204030204" pitchFamily="34" charset="0"/>
              </a:rPr>
              <a:t> </a:t>
            </a:r>
            <a:r>
              <a:rPr lang="fr-FR" sz="2400" spc="-1" dirty="0" err="1">
                <a:solidFill>
                  <a:srgbClr val="7FC2DB"/>
                </a:solidFill>
                <a:latin typeface="Calibri" panose="020F0502020204030204" pitchFamily="34" charset="0"/>
                <a:ea typeface="Helvetica Neue"/>
                <a:cs typeface="Calibri" panose="020F0502020204030204" pitchFamily="34" charset="0"/>
              </a:rPr>
              <a:t>zwischen</a:t>
            </a:r>
            <a:r>
              <a:rPr lang="fr-FR" sz="2400" spc="-1" dirty="0">
                <a:solidFill>
                  <a:srgbClr val="7FC2DB"/>
                </a:solidFill>
                <a:latin typeface="Calibri" panose="020F0502020204030204" pitchFamily="34" charset="0"/>
                <a:ea typeface="Helvetica Neue"/>
                <a:cs typeface="Calibri" panose="020F0502020204030204" pitchFamily="34" charset="0"/>
              </a:rPr>
              <a:t> </a:t>
            </a:r>
            <a:r>
              <a:rPr lang="fr-FR" sz="2400" spc="-1" dirty="0" err="1">
                <a:solidFill>
                  <a:srgbClr val="7FC2DB"/>
                </a:solidFill>
                <a:latin typeface="Calibri" panose="020F0502020204030204" pitchFamily="34" charset="0"/>
                <a:ea typeface="Helvetica Neue"/>
                <a:cs typeface="Calibri" panose="020F0502020204030204" pitchFamily="34" charset="0"/>
              </a:rPr>
              <a:t>Fachleuten</a:t>
            </a:r>
            <a:r>
              <a:rPr lang="fr-FR" sz="2400" spc="-1" dirty="0">
                <a:solidFill>
                  <a:srgbClr val="7FC2DB"/>
                </a:solidFill>
                <a:latin typeface="Calibri" panose="020F0502020204030204" pitchFamily="34" charset="0"/>
                <a:ea typeface="Helvetica Neue"/>
                <a:cs typeface="Calibri" panose="020F0502020204030204" pitchFamily="34" charset="0"/>
              </a:rPr>
              <a:t> </a:t>
            </a:r>
            <a:r>
              <a:rPr lang="fr-FR" sz="2400" spc="-1" dirty="0" err="1">
                <a:solidFill>
                  <a:srgbClr val="7FC2DB"/>
                </a:solidFill>
                <a:latin typeface="Calibri" panose="020F0502020204030204" pitchFamily="34" charset="0"/>
                <a:ea typeface="Helvetica Neue"/>
                <a:cs typeface="Calibri" panose="020F0502020204030204" pitchFamily="34" charset="0"/>
              </a:rPr>
              <a:t>und</a:t>
            </a:r>
            <a:r>
              <a:rPr lang="fr-FR" sz="2400" spc="-1" dirty="0">
                <a:solidFill>
                  <a:srgbClr val="7FC2DB"/>
                </a:solidFill>
                <a:latin typeface="Calibri" panose="020F0502020204030204" pitchFamily="34" charset="0"/>
                <a:ea typeface="Helvetica Neue"/>
                <a:cs typeface="Calibri" panose="020F0502020204030204" pitchFamily="34" charset="0"/>
              </a:rPr>
              <a:t> </a:t>
            </a:r>
            <a:r>
              <a:rPr lang="fr-FR" sz="2400" spc="-1" dirty="0" err="1">
                <a:solidFill>
                  <a:srgbClr val="7FC2DB"/>
                </a:solidFill>
                <a:latin typeface="Calibri" panose="020F0502020204030204" pitchFamily="34" charset="0"/>
                <a:ea typeface="Helvetica Neue"/>
                <a:cs typeface="Calibri" panose="020F0502020204030204" pitchFamily="34" charset="0"/>
              </a:rPr>
              <a:t>Patienten</a:t>
            </a:r>
            <a:r>
              <a:rPr lang="fr-FR" sz="2400" spc="-1" dirty="0">
                <a:solidFill>
                  <a:srgbClr val="7FC2DB"/>
                </a:solidFill>
                <a:latin typeface="Calibri" panose="020F0502020204030204" pitchFamily="34" charset="0"/>
                <a:ea typeface="Helvetica Neue"/>
                <a:cs typeface="Calibri" panose="020F0502020204030204" pitchFamily="34" charset="0"/>
              </a:rPr>
              <a:t> </a:t>
            </a:r>
            <a:r>
              <a:rPr lang="fr-FR" sz="2400" spc="-1" dirty="0" err="1">
                <a:solidFill>
                  <a:srgbClr val="7FC2DB"/>
                </a:solidFill>
                <a:latin typeface="Calibri" panose="020F0502020204030204" pitchFamily="34" charset="0"/>
                <a:ea typeface="Helvetica Neue"/>
                <a:cs typeface="Calibri" panose="020F0502020204030204" pitchFamily="34" charset="0"/>
              </a:rPr>
              <a:t>zu</a:t>
            </a:r>
            <a:r>
              <a:rPr lang="fr-FR" sz="2400" spc="-1" dirty="0">
                <a:solidFill>
                  <a:srgbClr val="7FC2DB"/>
                </a:solidFill>
                <a:latin typeface="Calibri" panose="020F0502020204030204" pitchFamily="34" charset="0"/>
                <a:ea typeface="Helvetica Neue"/>
                <a:cs typeface="Calibri" panose="020F0502020204030204" pitchFamily="34" charset="0"/>
              </a:rPr>
              <a:t> </a:t>
            </a:r>
            <a:r>
              <a:rPr lang="fr-FR" sz="2400" spc="-1" dirty="0" err="1">
                <a:solidFill>
                  <a:srgbClr val="7FC2DB"/>
                </a:solidFill>
                <a:latin typeface="Calibri" panose="020F0502020204030204" pitchFamily="34" charset="0"/>
                <a:ea typeface="Helvetica Neue"/>
                <a:cs typeface="Calibri" panose="020F0502020204030204" pitchFamily="34" charset="0"/>
              </a:rPr>
              <a:t>Wissen</a:t>
            </a:r>
            <a:r>
              <a:rPr lang="fr-FR" sz="2400" spc="-1" dirty="0">
                <a:solidFill>
                  <a:srgbClr val="7FC2DB"/>
                </a:solidFill>
                <a:latin typeface="Calibri" panose="020F0502020204030204" pitchFamily="34" charset="0"/>
                <a:ea typeface="Helvetica Neue"/>
                <a:cs typeface="Calibri" panose="020F0502020204030204" pitchFamily="34" charset="0"/>
              </a:rPr>
              <a:t>, </a:t>
            </a:r>
            <a:r>
              <a:rPr lang="fr-FR" sz="2400" spc="-1" dirty="0" err="1">
                <a:solidFill>
                  <a:srgbClr val="7FC2DB"/>
                </a:solidFill>
                <a:latin typeface="Calibri" panose="020F0502020204030204" pitchFamily="34" charset="0"/>
                <a:ea typeface="Helvetica Neue"/>
                <a:cs typeface="Calibri" panose="020F0502020204030204" pitchFamily="34" charset="0"/>
              </a:rPr>
              <a:t>Kontrolle</a:t>
            </a:r>
            <a:r>
              <a:rPr lang="fr-FR" sz="2400" spc="-1" dirty="0">
                <a:solidFill>
                  <a:srgbClr val="7FC2DB"/>
                </a:solidFill>
                <a:latin typeface="Calibri" panose="020F0502020204030204" pitchFamily="34" charset="0"/>
                <a:ea typeface="Helvetica Neue"/>
                <a:cs typeface="Calibri" panose="020F0502020204030204" pitchFamily="34" charset="0"/>
              </a:rPr>
              <a:t> </a:t>
            </a:r>
            <a:r>
              <a:rPr lang="fr-FR" sz="2400" spc="-1" dirty="0" err="1">
                <a:solidFill>
                  <a:srgbClr val="7FC2DB"/>
                </a:solidFill>
                <a:latin typeface="Calibri" panose="020F0502020204030204" pitchFamily="34" charset="0"/>
                <a:ea typeface="Helvetica Neue"/>
                <a:cs typeface="Calibri" panose="020F0502020204030204" pitchFamily="34" charset="0"/>
              </a:rPr>
              <a:t>und</a:t>
            </a:r>
            <a:r>
              <a:rPr lang="fr-FR" sz="2400" spc="-1" dirty="0">
                <a:solidFill>
                  <a:srgbClr val="7FC2DB"/>
                </a:solidFill>
                <a:latin typeface="Calibri" panose="020F0502020204030204" pitchFamily="34" charset="0"/>
                <a:ea typeface="Helvetica Neue"/>
                <a:cs typeface="Calibri" panose="020F0502020204030204" pitchFamily="34" charset="0"/>
              </a:rPr>
              <a:t> </a:t>
            </a:r>
            <a:r>
              <a:rPr lang="fr-FR" sz="2400" spc="-1" dirty="0" err="1">
                <a:solidFill>
                  <a:srgbClr val="7FC2DB"/>
                </a:solidFill>
                <a:latin typeface="Calibri" panose="020F0502020204030204" pitchFamily="34" charset="0"/>
                <a:ea typeface="Helvetica Neue"/>
                <a:cs typeface="Calibri" panose="020F0502020204030204" pitchFamily="34" charset="0"/>
              </a:rPr>
              <a:t>Macht</a:t>
            </a:r>
            <a:endParaRPr lang="fr-FR" sz="2400" spc="-1" dirty="0">
              <a:solidFill>
                <a:srgbClr val="7FC2DB"/>
              </a:solidFill>
              <a:latin typeface="Calibri" panose="020F0502020204030204" pitchFamily="34" charset="0"/>
              <a:cs typeface="Calibri" panose="020F0502020204030204" pitchFamily="34" charset="0"/>
            </a:endParaRPr>
          </a:p>
          <a:p>
            <a:pPr marL="342900" indent="-342900">
              <a:buFont typeface="Wingdings" panose="05000000000000000000" pitchFamily="2" charset="2"/>
              <a:buChar char="§"/>
            </a:pPr>
            <a:r>
              <a:rPr lang="fr-FR" sz="2400" spc="-1" dirty="0" err="1">
                <a:solidFill>
                  <a:srgbClr val="7FC2DB"/>
                </a:solidFill>
                <a:latin typeface="Calibri" panose="020F0502020204030204" pitchFamily="34" charset="0"/>
                <a:ea typeface="Helvetica Neue"/>
                <a:cs typeface="Calibri" panose="020F0502020204030204" pitchFamily="34" charset="0"/>
              </a:rPr>
              <a:t>Erfahrungswissen</a:t>
            </a:r>
            <a:r>
              <a:rPr lang="fr-FR" sz="2400" spc="-1" dirty="0">
                <a:solidFill>
                  <a:srgbClr val="7FC2DB"/>
                </a:solidFill>
                <a:latin typeface="Calibri" panose="020F0502020204030204" pitchFamily="34" charset="0"/>
                <a:ea typeface="Helvetica Neue"/>
                <a:cs typeface="Calibri" panose="020F0502020204030204" pitchFamily="34" charset="0"/>
              </a:rPr>
              <a:t> der </a:t>
            </a:r>
            <a:r>
              <a:rPr lang="fr-FR" sz="2400" spc="-1" dirty="0" err="1">
                <a:solidFill>
                  <a:srgbClr val="7FC2DB"/>
                </a:solidFill>
                <a:latin typeface="Calibri" panose="020F0502020204030204" pitchFamily="34" charset="0"/>
                <a:ea typeface="Helvetica Neue"/>
                <a:cs typeface="Calibri" panose="020F0502020204030204" pitchFamily="34" charset="0"/>
              </a:rPr>
              <a:t>Patienten</a:t>
            </a:r>
            <a:r>
              <a:rPr lang="fr-FR" sz="2400" spc="-1" dirty="0">
                <a:solidFill>
                  <a:srgbClr val="7FC2DB"/>
                </a:solidFill>
                <a:latin typeface="Calibri" panose="020F0502020204030204" pitchFamily="34" charset="0"/>
                <a:ea typeface="Helvetica Neue"/>
                <a:cs typeface="Calibri" panose="020F0502020204030204" pitchFamily="34" charset="0"/>
              </a:rPr>
              <a:t> </a:t>
            </a:r>
            <a:r>
              <a:rPr lang="fr-FR" sz="2400" spc="-1" dirty="0" err="1">
                <a:solidFill>
                  <a:srgbClr val="7FC2DB"/>
                </a:solidFill>
                <a:latin typeface="Calibri" panose="020F0502020204030204" pitchFamily="34" charset="0"/>
                <a:ea typeface="Helvetica Neue"/>
                <a:cs typeface="Calibri" panose="020F0502020204030204" pitchFamily="34" charset="0"/>
              </a:rPr>
              <a:t>ergänzt</a:t>
            </a:r>
            <a:r>
              <a:rPr lang="fr-FR" sz="2400" spc="-1" dirty="0">
                <a:solidFill>
                  <a:srgbClr val="7FC2DB"/>
                </a:solidFill>
                <a:latin typeface="Calibri" panose="020F0502020204030204" pitchFamily="34" charset="0"/>
                <a:ea typeface="Helvetica Neue"/>
                <a:cs typeface="Calibri" panose="020F0502020204030204" pitchFamily="34" charset="0"/>
              </a:rPr>
              <a:t> </a:t>
            </a:r>
            <a:r>
              <a:rPr lang="fr-FR" sz="2400" spc="-1" dirty="0" err="1">
                <a:solidFill>
                  <a:srgbClr val="7FC2DB"/>
                </a:solidFill>
                <a:latin typeface="Calibri" panose="020F0502020204030204" pitchFamily="34" charset="0"/>
                <a:ea typeface="Helvetica Neue"/>
                <a:cs typeface="Calibri" panose="020F0502020204030204" pitchFamily="34" charset="0"/>
              </a:rPr>
              <a:t>das</a:t>
            </a:r>
            <a:r>
              <a:rPr lang="fr-FR" sz="2400" spc="-1" dirty="0">
                <a:solidFill>
                  <a:srgbClr val="7FC2DB"/>
                </a:solidFill>
                <a:latin typeface="Calibri" panose="020F0502020204030204" pitchFamily="34" charset="0"/>
                <a:ea typeface="Helvetica Neue"/>
                <a:cs typeface="Calibri" panose="020F0502020204030204" pitchFamily="34" charset="0"/>
              </a:rPr>
              <a:t> </a:t>
            </a:r>
            <a:r>
              <a:rPr lang="fr-FR" sz="2400" spc="-1" dirty="0" err="1">
                <a:solidFill>
                  <a:srgbClr val="7FC2DB"/>
                </a:solidFill>
                <a:latin typeface="Calibri" panose="020F0502020204030204" pitchFamily="34" charset="0"/>
                <a:ea typeface="Helvetica Neue"/>
                <a:cs typeface="Calibri" panose="020F0502020204030204" pitchFamily="34" charset="0"/>
              </a:rPr>
              <a:t>wissenschaftliche</a:t>
            </a:r>
            <a:r>
              <a:rPr lang="fr-FR" sz="2400" spc="-1" dirty="0">
                <a:solidFill>
                  <a:srgbClr val="7FC2DB"/>
                </a:solidFill>
                <a:latin typeface="Calibri" panose="020F0502020204030204" pitchFamily="34" charset="0"/>
                <a:ea typeface="Helvetica Neue"/>
                <a:cs typeface="Calibri" panose="020F0502020204030204" pitchFamily="34" charset="0"/>
              </a:rPr>
              <a:t> </a:t>
            </a:r>
            <a:r>
              <a:rPr lang="fr-FR" sz="2400" spc="-1" dirty="0" err="1">
                <a:solidFill>
                  <a:srgbClr val="7FC2DB"/>
                </a:solidFill>
                <a:latin typeface="Calibri" panose="020F0502020204030204" pitchFamily="34" charset="0"/>
                <a:ea typeface="Helvetica Neue"/>
                <a:cs typeface="Calibri" panose="020F0502020204030204" pitchFamily="34" charset="0"/>
              </a:rPr>
              <a:t>Wissen</a:t>
            </a:r>
            <a:r>
              <a:rPr lang="fr-FR" sz="2400" spc="-1" dirty="0">
                <a:solidFill>
                  <a:srgbClr val="7FC2DB"/>
                </a:solidFill>
                <a:latin typeface="Calibri" panose="020F0502020204030204" pitchFamily="34" charset="0"/>
                <a:ea typeface="Helvetica Neue"/>
                <a:cs typeface="Calibri" panose="020F0502020204030204" pitchFamily="34" charset="0"/>
              </a:rPr>
              <a:t> der </a:t>
            </a:r>
            <a:r>
              <a:rPr lang="fr-FR" sz="2400" spc="-1" dirty="0" err="1">
                <a:solidFill>
                  <a:srgbClr val="7FC2DB"/>
                </a:solidFill>
                <a:latin typeface="Calibri" panose="020F0502020204030204" pitchFamily="34" charset="0"/>
                <a:ea typeface="Helvetica Neue"/>
                <a:cs typeface="Calibri" panose="020F0502020204030204" pitchFamily="34" charset="0"/>
              </a:rPr>
              <a:t>Pflegepersonen</a:t>
            </a:r>
            <a:endParaRPr lang="fr-FR" sz="2400" spc="-1" dirty="0">
              <a:solidFill>
                <a:srgbClr val="7FC2DB"/>
              </a:solidFill>
              <a:latin typeface="Calibri" panose="020F0502020204030204" pitchFamily="34" charset="0"/>
              <a:cs typeface="Calibri" panose="020F0502020204030204" pitchFamily="34" charset="0"/>
            </a:endParaRPr>
          </a:p>
        </p:txBody>
      </p:sp>
      <p:sp>
        <p:nvSpPr>
          <p:cNvPr id="6" name="Espace réservé du texte 5">
            <a:extLst>
              <a:ext uri="{FF2B5EF4-FFF2-40B4-BE49-F238E27FC236}">
                <a16:creationId xmlns:a16="http://schemas.microsoft.com/office/drawing/2014/main" id="{51F7388D-15BD-11AC-176C-DCBD9D2ED422}"/>
              </a:ext>
            </a:extLst>
          </p:cNvPr>
          <p:cNvSpPr>
            <a:spLocks noGrp="1"/>
          </p:cNvSpPr>
          <p:nvPr>
            <p:ph type="body"/>
          </p:nvPr>
        </p:nvSpPr>
        <p:spPr>
          <a:xfrm>
            <a:off x="894042" y="6210153"/>
            <a:ext cx="5197431" cy="2562822"/>
          </a:xfrm>
        </p:spPr>
        <p:txBody>
          <a:bodyPr>
            <a:noAutofit/>
          </a:bodyPr>
          <a:lstStyle/>
          <a:p>
            <a:pPr marL="342900" indent="-342900">
              <a:buFont typeface="Wingdings" panose="05000000000000000000" pitchFamily="2" charset="2"/>
              <a:buChar char="§"/>
            </a:pPr>
            <a:r>
              <a:rPr lang="fr-FR" sz="2400" spc="-1" dirty="0">
                <a:solidFill>
                  <a:srgbClr val="0C80A1"/>
                </a:solidFill>
                <a:latin typeface="Calibri" panose="020F0502020204030204" pitchFamily="34" charset="0"/>
                <a:cs typeface="Calibri" panose="020F0502020204030204" pitchFamily="34" charset="0"/>
              </a:rPr>
              <a:t>Rééquilibrer le rapport à la connaissance, au contrôle et au pouvoir entre professionnels de santé et patients</a:t>
            </a:r>
          </a:p>
          <a:p>
            <a:pPr marL="342900" indent="-342900">
              <a:buFont typeface="Wingdings" panose="05000000000000000000" pitchFamily="2" charset="2"/>
              <a:buChar char="§"/>
            </a:pPr>
            <a:r>
              <a:rPr lang="fr-FR" sz="2400" spc="-1" dirty="0">
                <a:solidFill>
                  <a:srgbClr val="0C80A1"/>
                </a:solidFill>
                <a:latin typeface="Calibri" panose="020F0502020204030204" pitchFamily="34" charset="0"/>
                <a:cs typeface="Calibri" panose="020F0502020204030204" pitchFamily="34" charset="0"/>
              </a:rPr>
              <a:t>Connaissance expérientielle des patients complémentaire à la connaissance scientifique des aidants/soignants</a:t>
            </a:r>
          </a:p>
        </p:txBody>
      </p:sp>
      <p:pic>
        <p:nvPicPr>
          <p:cNvPr id="7" name="Picture 3">
            <a:extLst>
              <a:ext uri="{FF2B5EF4-FFF2-40B4-BE49-F238E27FC236}">
                <a16:creationId xmlns:a16="http://schemas.microsoft.com/office/drawing/2014/main" id="{358DEE1E-D44F-C5E3-9394-A3A7E117039D}"/>
              </a:ext>
            </a:extLst>
          </p:cNvPr>
          <p:cNvPicPr/>
          <p:nvPr/>
        </p:nvPicPr>
        <p:blipFill>
          <a:blip r:embed="rId3"/>
          <a:stretch/>
        </p:blipFill>
        <p:spPr>
          <a:xfrm>
            <a:off x="2507476" y="1522627"/>
            <a:ext cx="7720407" cy="4103354"/>
          </a:xfrm>
          <a:prstGeom prst="rect">
            <a:avLst/>
          </a:prstGeom>
          <a:ln>
            <a:noFill/>
          </a:ln>
        </p:spPr>
      </p:pic>
      <p:sp>
        <p:nvSpPr>
          <p:cNvPr id="8" name="CustomShape 3">
            <a:extLst>
              <a:ext uri="{FF2B5EF4-FFF2-40B4-BE49-F238E27FC236}">
                <a16:creationId xmlns:a16="http://schemas.microsoft.com/office/drawing/2014/main" id="{192482C6-A2DA-6E5F-9FFE-3A6B1D62C305}"/>
              </a:ext>
            </a:extLst>
          </p:cNvPr>
          <p:cNvSpPr/>
          <p:nvPr/>
        </p:nvSpPr>
        <p:spPr>
          <a:xfrm>
            <a:off x="4128925" y="9025419"/>
            <a:ext cx="4477508" cy="42112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fr-FR" sz="2000" b="1" spc="-1" dirty="0" err="1">
                <a:solidFill>
                  <a:srgbClr val="000000"/>
                </a:solidFill>
                <a:latin typeface="Arial (Headings)"/>
                <a:ea typeface="Helvetica Neue"/>
                <a:cs typeface="Calibri" panose="020F0502020204030204" pitchFamily="34" charset="0"/>
              </a:rPr>
              <a:t>Pomey</a:t>
            </a:r>
            <a:r>
              <a:rPr lang="fr-FR" sz="2000" b="1" spc="-1" dirty="0">
                <a:solidFill>
                  <a:srgbClr val="000000"/>
                </a:solidFill>
                <a:latin typeface="Arial (Headings)"/>
                <a:ea typeface="Helvetica Neue"/>
                <a:cs typeface="Calibri" panose="020F0502020204030204" pitchFamily="34" charset="0"/>
              </a:rPr>
              <a:t> et al., 2015</a:t>
            </a:r>
          </a:p>
        </p:txBody>
      </p:sp>
      <p:sp>
        <p:nvSpPr>
          <p:cNvPr id="3" name="Rectangle 2">
            <a:extLst>
              <a:ext uri="{FF2B5EF4-FFF2-40B4-BE49-F238E27FC236}">
                <a16:creationId xmlns:a16="http://schemas.microsoft.com/office/drawing/2014/main" id="{AA92E1EC-6703-493D-82CB-22981FD0F799}"/>
              </a:ext>
            </a:extLst>
          </p:cNvPr>
          <p:cNvSpPr/>
          <p:nvPr/>
        </p:nvSpPr>
        <p:spPr>
          <a:xfrm>
            <a:off x="3441589" y="1291794"/>
            <a:ext cx="5852179" cy="461665"/>
          </a:xfrm>
          <a:prstGeom prst="rect">
            <a:avLst/>
          </a:prstGeom>
        </p:spPr>
        <p:txBody>
          <a:bodyPr wrap="none">
            <a:spAutoFit/>
          </a:bodyPr>
          <a:lstStyle/>
          <a:p>
            <a:pPr algn="ctr">
              <a:lnSpc>
                <a:spcPct val="100000"/>
              </a:lnSpc>
            </a:pPr>
            <a:r>
              <a:rPr lang="fr-FR" sz="2400" b="1" spc="-1" dirty="0">
                <a:solidFill>
                  <a:srgbClr val="007A9C"/>
                </a:solidFill>
                <a:latin typeface="Calibri" panose="020F0502020204030204" pitchFamily="34" charset="0"/>
                <a:ea typeface="Anaheim"/>
                <a:cs typeface="Calibri" panose="020F0502020204030204" pitchFamily="34" charset="0"/>
              </a:rPr>
              <a:t>Approche Patient Partenaire de Soins (APPS)</a:t>
            </a:r>
          </a:p>
        </p:txBody>
      </p:sp>
      <p:sp>
        <p:nvSpPr>
          <p:cNvPr id="4" name="Slide Number Placeholder 3">
            <a:extLst>
              <a:ext uri="{FF2B5EF4-FFF2-40B4-BE49-F238E27FC236}">
                <a16:creationId xmlns:a16="http://schemas.microsoft.com/office/drawing/2014/main" id="{67595B2C-7224-4566-BAAE-B81C9A150258}"/>
              </a:ext>
            </a:extLst>
          </p:cNvPr>
          <p:cNvSpPr>
            <a:spLocks noGrp="1"/>
          </p:cNvSpPr>
          <p:nvPr>
            <p:ph type="sldNum" sz="quarter" idx="4"/>
          </p:nvPr>
        </p:nvSpPr>
        <p:spPr/>
        <p:txBody>
          <a:bodyPr/>
          <a:lstStyle/>
          <a:p>
            <a:fld id="{C792C391-8669-2F49-9710-675C0ECA7DF0}" type="slidenum">
              <a:rPr lang="fr-FR" smtClean="0"/>
              <a:pPr/>
              <a:t>4</a:t>
            </a:fld>
            <a:endParaRPr lang="fr-FR" dirty="0"/>
          </a:p>
        </p:txBody>
      </p:sp>
    </p:spTree>
    <p:extLst>
      <p:ext uri="{BB962C8B-B14F-4D97-AF65-F5344CB8AC3E}">
        <p14:creationId xmlns:p14="http://schemas.microsoft.com/office/powerpoint/2010/main" val="93819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883C0F98-EAFF-468C-5972-5CCB161EFDE1}"/>
              </a:ext>
            </a:extLst>
          </p:cNvPr>
          <p:cNvSpPr>
            <a:spLocks noGrp="1"/>
          </p:cNvSpPr>
          <p:nvPr>
            <p:ph type="body"/>
          </p:nvPr>
        </p:nvSpPr>
        <p:spPr>
          <a:xfrm>
            <a:off x="893880" y="2597040"/>
            <a:ext cx="5473800" cy="1795666"/>
          </a:xfrm>
        </p:spPr>
        <p:txBody>
          <a:bodyPr>
            <a:normAutofit/>
          </a:bodyPr>
          <a:lstStyle/>
          <a:p>
            <a:pPr marL="0" indent="0">
              <a:buNone/>
            </a:pPr>
            <a:r>
              <a:rPr lang="fr-FR" sz="2400" b="1" spc="-1" dirty="0">
                <a:solidFill>
                  <a:srgbClr val="0C80A1"/>
                </a:solidFill>
                <a:latin typeface="Calibri" panose="020F0502020204030204" pitchFamily="34" charset="0"/>
                <a:cs typeface="Calibri" panose="020F0502020204030204" pitchFamily="34" charset="0"/>
              </a:rPr>
              <a:t>EFFETS ATTENDUS TANT SUR LA SANTE et QUALITE DE VIE DES PATIENTS QUE SUR LA CONSOMMATION DES SOINS DE SANTE</a:t>
            </a:r>
          </a:p>
        </p:txBody>
      </p:sp>
      <p:sp>
        <p:nvSpPr>
          <p:cNvPr id="4" name="Espace réservé du texte 3">
            <a:extLst>
              <a:ext uri="{FF2B5EF4-FFF2-40B4-BE49-F238E27FC236}">
                <a16:creationId xmlns:a16="http://schemas.microsoft.com/office/drawing/2014/main" id="{4C0A922B-41FA-5C67-E439-101F1798E7F7}"/>
              </a:ext>
            </a:extLst>
          </p:cNvPr>
          <p:cNvSpPr>
            <a:spLocks noGrp="1"/>
          </p:cNvSpPr>
          <p:nvPr>
            <p:ph type="body"/>
          </p:nvPr>
        </p:nvSpPr>
        <p:spPr>
          <a:xfrm>
            <a:off x="6641640" y="2597040"/>
            <a:ext cx="5473800" cy="2264438"/>
          </a:xfrm>
        </p:spPr>
        <p:txBody>
          <a:bodyPr/>
          <a:lstStyle/>
          <a:p>
            <a:pPr marL="0" indent="0">
              <a:buNone/>
            </a:pPr>
            <a:r>
              <a:rPr lang="fr-FR" sz="2400" b="1" spc="-1" dirty="0">
                <a:solidFill>
                  <a:srgbClr val="7FC2DB"/>
                </a:solidFill>
                <a:latin typeface="Calibri" panose="020F0502020204030204" pitchFamily="34" charset="0"/>
                <a:cs typeface="Calibri" panose="020F0502020204030204" pitchFamily="34" charset="0"/>
              </a:rPr>
              <a:t>HERAUSRAGENDE AUSWIRKUNGEN AUF GESUNDHEIT UND LEBENSQUALITÄT VON PATIENTEN AUF DEN VERBRAUCH VON GESUNDHEITSWESEN</a:t>
            </a:r>
          </a:p>
          <a:p>
            <a:pPr marL="0" indent="0">
              <a:buNone/>
            </a:pPr>
            <a:endParaRPr lang="fr-FR" dirty="0"/>
          </a:p>
        </p:txBody>
      </p:sp>
      <p:sp>
        <p:nvSpPr>
          <p:cNvPr id="5" name="Espace réservé du texte 4">
            <a:extLst>
              <a:ext uri="{FF2B5EF4-FFF2-40B4-BE49-F238E27FC236}">
                <a16:creationId xmlns:a16="http://schemas.microsoft.com/office/drawing/2014/main" id="{BCAC3CCE-9A82-DB4A-BD13-1EFF1612CCA6}"/>
              </a:ext>
            </a:extLst>
          </p:cNvPr>
          <p:cNvSpPr>
            <a:spLocks noGrp="1"/>
          </p:cNvSpPr>
          <p:nvPr>
            <p:ph type="body"/>
          </p:nvPr>
        </p:nvSpPr>
        <p:spPr>
          <a:xfrm>
            <a:off x="6641640" y="4892122"/>
            <a:ext cx="5473800" cy="3888278"/>
          </a:xfrm>
          <a:solidFill>
            <a:srgbClr val="7FC2DB"/>
          </a:solidFill>
        </p:spPr>
        <p:txBody>
          <a:bodyPr>
            <a:normAutofit/>
          </a:bodyPr>
          <a:lstStyle/>
          <a:p>
            <a:pPr marL="0" indent="0" algn="ctr">
              <a:buNone/>
            </a:pPr>
            <a:r>
              <a:rPr lang="fr-FR" sz="2600" u="sng" spc="-1" dirty="0">
                <a:solidFill>
                  <a:schemeClr val="bg1"/>
                </a:solidFill>
                <a:latin typeface="Calibri" panose="020F0502020204030204" pitchFamily="34" charset="0"/>
                <a:cs typeface="Calibri" panose="020F0502020204030204" pitchFamily="34" charset="0"/>
              </a:rPr>
              <a:t>Allgemeine </a:t>
            </a:r>
            <a:r>
              <a:rPr lang="fr-FR" sz="2600" u="sng" spc="-1" dirty="0" err="1">
                <a:solidFill>
                  <a:schemeClr val="bg1"/>
                </a:solidFill>
                <a:latin typeface="Calibri" panose="020F0502020204030204" pitchFamily="34" charset="0"/>
                <a:cs typeface="Calibri" panose="020F0502020204030204" pitchFamily="34" charset="0"/>
              </a:rPr>
              <a:t>Ziele</a:t>
            </a:r>
            <a:endParaRPr lang="fr-FR" sz="2600" u="sng" spc="-1" dirty="0">
              <a:solidFill>
                <a:schemeClr val="bg1"/>
              </a:solidFill>
              <a:latin typeface="Calibri" panose="020F0502020204030204" pitchFamily="34" charset="0"/>
              <a:cs typeface="Calibri" panose="020F0502020204030204" pitchFamily="34" charset="0"/>
            </a:endParaRPr>
          </a:p>
          <a:p>
            <a:pPr marL="0" indent="0" algn="ctr">
              <a:buNone/>
            </a:pPr>
            <a:endParaRPr lang="fr-FR" sz="2600" spc="-1" dirty="0">
              <a:solidFill>
                <a:schemeClr val="bg1"/>
              </a:solidFill>
              <a:latin typeface="Calibri" panose="020F0502020204030204" pitchFamily="34" charset="0"/>
              <a:cs typeface="Calibri" panose="020F0502020204030204" pitchFamily="34" charset="0"/>
            </a:endParaRPr>
          </a:p>
          <a:p>
            <a:pPr marL="457200" indent="-457200">
              <a:lnSpc>
                <a:spcPct val="80000"/>
              </a:lnSpc>
              <a:buClr>
                <a:srgbClr val="FFFFFF"/>
              </a:buClr>
              <a:buFont typeface="Wingdings" panose="05000000000000000000" pitchFamily="2" charset="2"/>
              <a:buChar char="§"/>
            </a:pPr>
            <a:r>
              <a:rPr lang="fr-FR" sz="2600" spc="-1" dirty="0" err="1">
                <a:solidFill>
                  <a:schemeClr val="bg1"/>
                </a:solidFill>
                <a:latin typeface="Calibri" panose="020F0502020204030204" pitchFamily="34" charset="0"/>
                <a:ea typeface="Helvetica Neue"/>
                <a:cs typeface="Calibri" panose="020F0502020204030204" pitchFamily="34" charset="0"/>
              </a:rPr>
              <a:t>Bessere</a:t>
            </a:r>
            <a:r>
              <a:rPr lang="fr-FR" sz="2600" spc="-1" dirty="0">
                <a:solidFill>
                  <a:schemeClr val="bg1"/>
                </a:solidFill>
                <a:latin typeface="Calibri" panose="020F0502020204030204" pitchFamily="34" charset="0"/>
                <a:ea typeface="Helvetica Neue"/>
                <a:cs typeface="Calibri" panose="020F0502020204030204" pitchFamily="34" charset="0"/>
              </a:rPr>
              <a:t> </a:t>
            </a:r>
            <a:r>
              <a:rPr lang="fr-FR" sz="2600" spc="-1" dirty="0" err="1">
                <a:solidFill>
                  <a:schemeClr val="bg1"/>
                </a:solidFill>
                <a:latin typeface="Calibri" panose="020F0502020204030204" pitchFamily="34" charset="0"/>
                <a:ea typeface="Helvetica Neue"/>
                <a:cs typeface="Calibri" panose="020F0502020204030204" pitchFamily="34" charset="0"/>
              </a:rPr>
              <a:t>Kenntnis</a:t>
            </a:r>
            <a:r>
              <a:rPr lang="fr-FR" sz="2600" spc="-1" dirty="0">
                <a:solidFill>
                  <a:schemeClr val="bg1"/>
                </a:solidFill>
                <a:latin typeface="Calibri" panose="020F0502020204030204" pitchFamily="34" charset="0"/>
                <a:ea typeface="Helvetica Neue"/>
                <a:cs typeface="Calibri" panose="020F0502020204030204" pitchFamily="34" charset="0"/>
              </a:rPr>
              <a:t> / </a:t>
            </a:r>
            <a:r>
              <a:rPr lang="fr-FR" sz="2600" spc="-1" dirty="0" err="1">
                <a:solidFill>
                  <a:schemeClr val="bg1"/>
                </a:solidFill>
                <a:latin typeface="Calibri" panose="020F0502020204030204" pitchFamily="34" charset="0"/>
                <a:ea typeface="Helvetica Neue"/>
                <a:cs typeface="Calibri" panose="020F0502020204030204" pitchFamily="34" charset="0"/>
              </a:rPr>
              <a:t>Definition</a:t>
            </a:r>
            <a:r>
              <a:rPr lang="fr-FR" sz="2600" spc="-1" dirty="0">
                <a:solidFill>
                  <a:schemeClr val="bg1"/>
                </a:solidFill>
                <a:latin typeface="Calibri" panose="020F0502020204030204" pitchFamily="34" charset="0"/>
                <a:ea typeface="Helvetica Neue"/>
                <a:cs typeface="Calibri" panose="020F0502020204030204" pitchFamily="34" charset="0"/>
              </a:rPr>
              <a:t> von APPS in GR</a:t>
            </a:r>
          </a:p>
          <a:p>
            <a:pPr marL="457200" indent="-457200">
              <a:lnSpc>
                <a:spcPct val="80000"/>
              </a:lnSpc>
              <a:buClr>
                <a:srgbClr val="FFFFFF"/>
              </a:buClr>
              <a:buFont typeface="Wingdings" panose="05000000000000000000" pitchFamily="2" charset="2"/>
              <a:buChar char="§"/>
            </a:pPr>
            <a:endParaRPr lang="fr-FR" sz="2600" spc="-1" dirty="0">
              <a:solidFill>
                <a:schemeClr val="bg1"/>
              </a:solidFill>
              <a:latin typeface="Calibri" panose="020F0502020204030204" pitchFamily="34" charset="0"/>
              <a:ea typeface="Helvetica Neue"/>
              <a:cs typeface="Calibri" panose="020F0502020204030204" pitchFamily="34" charset="0"/>
            </a:endParaRPr>
          </a:p>
          <a:p>
            <a:pPr marL="457200" indent="-457200">
              <a:lnSpc>
                <a:spcPct val="80000"/>
              </a:lnSpc>
              <a:buClr>
                <a:srgbClr val="FFFFFF"/>
              </a:buClr>
              <a:buFont typeface="Wingdings" panose="05000000000000000000" pitchFamily="2" charset="2"/>
              <a:buChar char="§"/>
            </a:pPr>
            <a:r>
              <a:rPr lang="fr-FR" sz="2600" spc="-1" dirty="0" err="1">
                <a:solidFill>
                  <a:schemeClr val="bg1"/>
                </a:solidFill>
                <a:latin typeface="Calibri" panose="020F0502020204030204" pitchFamily="34" charset="0"/>
                <a:ea typeface="Helvetica Neue"/>
                <a:cs typeface="Calibri" panose="020F0502020204030204" pitchFamily="34" charset="0"/>
              </a:rPr>
              <a:t>Identifizierung</a:t>
            </a:r>
            <a:r>
              <a:rPr lang="fr-FR" sz="2600" spc="-1" dirty="0">
                <a:solidFill>
                  <a:schemeClr val="bg1"/>
                </a:solidFill>
                <a:latin typeface="Calibri" panose="020F0502020204030204" pitchFamily="34" charset="0"/>
                <a:ea typeface="Helvetica Neue"/>
                <a:cs typeface="Calibri" panose="020F0502020204030204" pitchFamily="34" charset="0"/>
              </a:rPr>
              <a:t>, </a:t>
            </a:r>
            <a:r>
              <a:rPr lang="fr-FR" sz="2600" spc="-1" dirty="0" err="1">
                <a:solidFill>
                  <a:schemeClr val="bg1"/>
                </a:solidFill>
                <a:latin typeface="Calibri" panose="020F0502020204030204" pitchFamily="34" charset="0"/>
                <a:ea typeface="Helvetica Neue"/>
                <a:cs typeface="Calibri" panose="020F0502020204030204" pitchFamily="34" charset="0"/>
              </a:rPr>
              <a:t>Bewertung</a:t>
            </a:r>
            <a:r>
              <a:rPr lang="fr-FR" sz="2600" spc="-1" dirty="0">
                <a:solidFill>
                  <a:schemeClr val="bg1"/>
                </a:solidFill>
                <a:latin typeface="Calibri" panose="020F0502020204030204" pitchFamily="34" charset="0"/>
                <a:ea typeface="Helvetica Neue"/>
                <a:cs typeface="Calibri" panose="020F0502020204030204" pitchFamily="34" charset="0"/>
              </a:rPr>
              <a:t> </a:t>
            </a:r>
            <a:r>
              <a:rPr lang="fr-FR" sz="2600" spc="-1" dirty="0" err="1">
                <a:solidFill>
                  <a:schemeClr val="bg1"/>
                </a:solidFill>
                <a:latin typeface="Calibri" panose="020F0502020204030204" pitchFamily="34" charset="0"/>
                <a:ea typeface="Helvetica Neue"/>
                <a:cs typeface="Calibri" panose="020F0502020204030204" pitchFamily="34" charset="0"/>
              </a:rPr>
              <a:t>und</a:t>
            </a:r>
            <a:r>
              <a:rPr lang="fr-FR" sz="2600" spc="-1" dirty="0">
                <a:solidFill>
                  <a:schemeClr val="bg1"/>
                </a:solidFill>
                <a:latin typeface="Calibri" panose="020F0502020204030204" pitchFamily="34" charset="0"/>
                <a:ea typeface="Helvetica Neue"/>
                <a:cs typeface="Calibri" panose="020F0502020204030204" pitchFamily="34" charset="0"/>
              </a:rPr>
              <a:t> </a:t>
            </a:r>
            <a:r>
              <a:rPr lang="fr-FR" sz="2600" spc="-1" dirty="0" err="1">
                <a:solidFill>
                  <a:schemeClr val="bg1"/>
                </a:solidFill>
                <a:latin typeface="Calibri" panose="020F0502020204030204" pitchFamily="34" charset="0"/>
                <a:ea typeface="Helvetica Neue"/>
                <a:cs typeface="Calibri" panose="020F0502020204030204" pitchFamily="34" charset="0"/>
              </a:rPr>
              <a:t>Entwicklung</a:t>
            </a:r>
            <a:r>
              <a:rPr lang="fr-FR" sz="2600" spc="-1" dirty="0">
                <a:solidFill>
                  <a:schemeClr val="bg1"/>
                </a:solidFill>
                <a:latin typeface="Calibri" panose="020F0502020204030204" pitchFamily="34" charset="0"/>
                <a:ea typeface="Helvetica Neue"/>
                <a:cs typeface="Calibri" panose="020F0502020204030204" pitchFamily="34" charset="0"/>
              </a:rPr>
              <a:t> </a:t>
            </a:r>
            <a:r>
              <a:rPr lang="fr-FR" sz="2600" spc="-1" dirty="0" err="1">
                <a:solidFill>
                  <a:schemeClr val="bg1"/>
                </a:solidFill>
                <a:latin typeface="Calibri" panose="020F0502020204030204" pitchFamily="34" charset="0"/>
                <a:ea typeface="Helvetica Neue"/>
                <a:cs typeface="Calibri" panose="020F0502020204030204" pitchFamily="34" charset="0"/>
              </a:rPr>
              <a:t>innovativer</a:t>
            </a:r>
            <a:r>
              <a:rPr lang="fr-FR" sz="2600" spc="-1" dirty="0">
                <a:solidFill>
                  <a:schemeClr val="bg1"/>
                </a:solidFill>
                <a:latin typeface="Calibri" panose="020F0502020204030204" pitchFamily="34" charset="0"/>
                <a:ea typeface="Helvetica Neue"/>
                <a:cs typeface="Calibri" panose="020F0502020204030204" pitchFamily="34" charset="0"/>
              </a:rPr>
              <a:t> </a:t>
            </a:r>
            <a:r>
              <a:rPr lang="fr-FR" sz="2600" spc="-1" dirty="0" err="1">
                <a:solidFill>
                  <a:schemeClr val="bg1"/>
                </a:solidFill>
                <a:latin typeface="Calibri" panose="020F0502020204030204" pitchFamily="34" charset="0"/>
                <a:ea typeface="Helvetica Neue"/>
                <a:cs typeface="Calibri" panose="020F0502020204030204" pitchFamily="34" charset="0"/>
              </a:rPr>
              <a:t>grenzüberschreitender</a:t>
            </a:r>
            <a:r>
              <a:rPr lang="fr-FR" sz="2600" spc="-1" dirty="0">
                <a:solidFill>
                  <a:schemeClr val="bg1"/>
                </a:solidFill>
                <a:latin typeface="Calibri" panose="020F0502020204030204" pitchFamily="34" charset="0"/>
                <a:ea typeface="Helvetica Neue"/>
                <a:cs typeface="Calibri" panose="020F0502020204030204" pitchFamily="34" charset="0"/>
              </a:rPr>
              <a:t> </a:t>
            </a:r>
            <a:r>
              <a:rPr lang="fr-FR" sz="2600" spc="-1" dirty="0" err="1">
                <a:solidFill>
                  <a:schemeClr val="bg1"/>
                </a:solidFill>
                <a:latin typeface="Calibri" panose="020F0502020204030204" pitchFamily="34" charset="0"/>
                <a:ea typeface="Helvetica Neue"/>
                <a:cs typeface="Calibri" panose="020F0502020204030204" pitchFamily="34" charset="0"/>
              </a:rPr>
              <a:t>Interventionen</a:t>
            </a:r>
            <a:r>
              <a:rPr lang="fr-FR" sz="2600" spc="-1" dirty="0">
                <a:solidFill>
                  <a:schemeClr val="bg1"/>
                </a:solidFill>
                <a:latin typeface="Calibri" panose="020F0502020204030204" pitchFamily="34" charset="0"/>
                <a:ea typeface="Helvetica Neue"/>
                <a:cs typeface="Calibri" panose="020F0502020204030204" pitchFamily="34" charset="0"/>
              </a:rPr>
              <a:t> in GR</a:t>
            </a:r>
          </a:p>
        </p:txBody>
      </p:sp>
      <p:sp>
        <p:nvSpPr>
          <p:cNvPr id="6" name="Espace réservé du texte 5">
            <a:extLst>
              <a:ext uri="{FF2B5EF4-FFF2-40B4-BE49-F238E27FC236}">
                <a16:creationId xmlns:a16="http://schemas.microsoft.com/office/drawing/2014/main" id="{C3EB23AB-5899-CA18-DB17-2A128089C9B5}"/>
              </a:ext>
            </a:extLst>
          </p:cNvPr>
          <p:cNvSpPr>
            <a:spLocks noGrp="1"/>
          </p:cNvSpPr>
          <p:nvPr>
            <p:ph type="body"/>
          </p:nvPr>
        </p:nvSpPr>
        <p:spPr>
          <a:xfrm>
            <a:off x="893880" y="4876800"/>
            <a:ext cx="5473800" cy="3903600"/>
          </a:xfrm>
          <a:solidFill>
            <a:srgbClr val="0C80A1"/>
          </a:solidFill>
        </p:spPr>
        <p:txBody>
          <a:bodyPr>
            <a:normAutofit/>
          </a:bodyPr>
          <a:lstStyle/>
          <a:p>
            <a:pPr marL="0" indent="0" algn="ctr">
              <a:lnSpc>
                <a:spcPct val="80000"/>
              </a:lnSpc>
              <a:buClr>
                <a:srgbClr val="FFFFFF"/>
              </a:buClr>
              <a:buNone/>
            </a:pPr>
            <a:r>
              <a:rPr lang="fr-FR" sz="2600" u="sng" spc="-1" dirty="0">
                <a:solidFill>
                  <a:schemeClr val="bg1"/>
                </a:solidFill>
                <a:latin typeface="Calibri" panose="020F0502020204030204" pitchFamily="34" charset="0"/>
                <a:cs typeface="Calibri" panose="020F0502020204030204" pitchFamily="34" charset="0"/>
              </a:rPr>
              <a:t>Objectifs généraux</a:t>
            </a:r>
          </a:p>
          <a:p>
            <a:pPr marL="0" indent="0" algn="ctr">
              <a:lnSpc>
                <a:spcPct val="80000"/>
              </a:lnSpc>
              <a:buClr>
                <a:srgbClr val="FFFFFF"/>
              </a:buClr>
              <a:buNone/>
            </a:pPr>
            <a:endParaRPr lang="fr-FR" sz="2600" spc="-1" dirty="0">
              <a:solidFill>
                <a:schemeClr val="bg1"/>
              </a:solidFill>
              <a:latin typeface="Calibri" panose="020F0502020204030204" pitchFamily="34" charset="0"/>
              <a:ea typeface="Helvetica Neue"/>
              <a:cs typeface="Calibri" panose="020F0502020204030204" pitchFamily="34" charset="0"/>
            </a:endParaRPr>
          </a:p>
          <a:p>
            <a:pPr marL="457200" indent="-457200">
              <a:lnSpc>
                <a:spcPct val="80000"/>
              </a:lnSpc>
              <a:buClr>
                <a:srgbClr val="FFFFFF"/>
              </a:buClr>
              <a:buFont typeface="Wingdings" panose="05000000000000000000" pitchFamily="2" charset="2"/>
              <a:buChar char="§"/>
            </a:pPr>
            <a:r>
              <a:rPr lang="fr-FR" sz="2600" spc="-1" dirty="0">
                <a:solidFill>
                  <a:schemeClr val="bg1"/>
                </a:solidFill>
                <a:latin typeface="Calibri" panose="020F0502020204030204" pitchFamily="34" charset="0"/>
                <a:ea typeface="Helvetica Neue"/>
                <a:cs typeface="Calibri" panose="020F0502020204030204" pitchFamily="34" charset="0"/>
              </a:rPr>
              <a:t>Meilleure connaissance /définition de l’APPS en GR</a:t>
            </a:r>
          </a:p>
          <a:p>
            <a:pPr marL="0" indent="0">
              <a:lnSpc>
                <a:spcPct val="80000"/>
              </a:lnSpc>
              <a:buClr>
                <a:srgbClr val="FFFFFF"/>
              </a:buClr>
              <a:buNone/>
            </a:pPr>
            <a:endParaRPr lang="fr-FR" sz="2600" spc="-1" dirty="0">
              <a:solidFill>
                <a:schemeClr val="bg1"/>
              </a:solidFill>
              <a:latin typeface="Calibri" panose="020F0502020204030204" pitchFamily="34" charset="0"/>
              <a:ea typeface="Helvetica Neue"/>
              <a:cs typeface="Calibri" panose="020F0502020204030204" pitchFamily="34" charset="0"/>
            </a:endParaRPr>
          </a:p>
          <a:p>
            <a:pPr marL="457200" indent="-457200">
              <a:lnSpc>
                <a:spcPct val="80000"/>
              </a:lnSpc>
              <a:buClr>
                <a:srgbClr val="FFFFFF"/>
              </a:buClr>
              <a:buFont typeface="Wingdings" panose="05000000000000000000" pitchFamily="2" charset="2"/>
              <a:buChar char="§"/>
            </a:pPr>
            <a:r>
              <a:rPr lang="fr-FR" sz="2600" spc="-1" dirty="0">
                <a:solidFill>
                  <a:schemeClr val="bg1"/>
                </a:solidFill>
                <a:latin typeface="Calibri" panose="020F0502020204030204" pitchFamily="34" charset="0"/>
                <a:ea typeface="Helvetica Neue"/>
                <a:cs typeface="Calibri" panose="020F0502020204030204" pitchFamily="34" charset="0"/>
              </a:rPr>
              <a:t>Identifier, évaluer et développer des interventions innovantes de façon transfrontalière en GR</a:t>
            </a:r>
            <a:endParaRPr lang="fr-FR" sz="2600" spc="-1" dirty="0">
              <a:solidFill>
                <a:schemeClr val="bg1"/>
              </a:solidFill>
              <a:latin typeface="Calibri" panose="020F0502020204030204" pitchFamily="34" charset="0"/>
              <a:cs typeface="Calibri" panose="020F0502020204030204" pitchFamily="34" charset="0"/>
            </a:endParaRPr>
          </a:p>
        </p:txBody>
      </p:sp>
      <p:sp>
        <p:nvSpPr>
          <p:cNvPr id="7" name="Titre 1">
            <a:extLst>
              <a:ext uri="{FF2B5EF4-FFF2-40B4-BE49-F238E27FC236}">
                <a16:creationId xmlns:a16="http://schemas.microsoft.com/office/drawing/2014/main" id="{E5D1BD7D-F8BB-B291-8DA1-7517B403D30E}"/>
              </a:ext>
            </a:extLst>
          </p:cNvPr>
          <p:cNvSpPr>
            <a:spLocks noGrp="1"/>
          </p:cNvSpPr>
          <p:nvPr>
            <p:ph type="title"/>
          </p:nvPr>
        </p:nvSpPr>
        <p:spPr>
          <a:xfrm>
            <a:off x="893880" y="519120"/>
            <a:ext cx="11398054" cy="1278113"/>
          </a:xfrm>
        </p:spPr>
        <p:txBody>
          <a:bodyPr/>
          <a:lstStyle/>
          <a:p>
            <a:r>
              <a:rPr lang="fr-FR" sz="4000" spc="-1" dirty="0">
                <a:solidFill>
                  <a:srgbClr val="007A9C"/>
                </a:solidFill>
                <a:latin typeface="Calibri" panose="020F0502020204030204" pitchFamily="34" charset="0"/>
                <a:cs typeface="Calibri" panose="020F0502020204030204" pitchFamily="34" charset="0"/>
              </a:rPr>
              <a:t>Projet Interreg-GR APPS / </a:t>
            </a:r>
            <a:r>
              <a:rPr lang="fr-FR" sz="4000" spc="-1" dirty="0" err="1">
                <a:solidFill>
                  <a:srgbClr val="7FC2DB"/>
                </a:solidFill>
                <a:latin typeface="Calibri" panose="020F0502020204030204" pitchFamily="34" charset="0"/>
                <a:cs typeface="Calibri" panose="020F0502020204030204" pitchFamily="34" charset="0"/>
              </a:rPr>
              <a:t>Das</a:t>
            </a:r>
            <a:r>
              <a:rPr lang="fr-FR" sz="4000" spc="-1" dirty="0">
                <a:solidFill>
                  <a:srgbClr val="7FC2DB"/>
                </a:solidFill>
                <a:latin typeface="Calibri" panose="020F0502020204030204" pitchFamily="34" charset="0"/>
                <a:cs typeface="Calibri" panose="020F0502020204030204" pitchFamily="34" charset="0"/>
              </a:rPr>
              <a:t> Interreg-GR APPS Projekt</a:t>
            </a:r>
            <a:endParaRPr lang="fr-FR" dirty="0"/>
          </a:p>
        </p:txBody>
      </p:sp>
      <p:sp>
        <p:nvSpPr>
          <p:cNvPr id="2" name="Rectangle 1">
            <a:extLst>
              <a:ext uri="{FF2B5EF4-FFF2-40B4-BE49-F238E27FC236}">
                <a16:creationId xmlns:a16="http://schemas.microsoft.com/office/drawing/2014/main" id="{2DDFB8E6-CC92-4766-94EE-8BF8307059A2}"/>
              </a:ext>
            </a:extLst>
          </p:cNvPr>
          <p:cNvSpPr/>
          <p:nvPr/>
        </p:nvSpPr>
        <p:spPr>
          <a:xfrm>
            <a:off x="3630780" y="1485282"/>
            <a:ext cx="5236773" cy="369332"/>
          </a:xfrm>
          <a:prstGeom prst="rect">
            <a:avLst/>
          </a:prstGeom>
        </p:spPr>
        <p:txBody>
          <a:bodyPr wrap="square">
            <a:spAutoFit/>
          </a:bodyPr>
          <a:lstStyle/>
          <a:p>
            <a:pPr algn="ctr">
              <a:lnSpc>
                <a:spcPct val="100000"/>
              </a:lnSpc>
            </a:pPr>
            <a:r>
              <a:rPr lang="fr-FR" b="1" spc="-1" dirty="0">
                <a:solidFill>
                  <a:srgbClr val="007A9C"/>
                </a:solidFill>
                <a:latin typeface="Calibri" panose="020F0502020204030204" pitchFamily="34" charset="0"/>
                <a:ea typeface="Anaheim"/>
                <a:cs typeface="Calibri" panose="020F0502020204030204" pitchFamily="34" charset="0"/>
              </a:rPr>
              <a:t>Approche Patient Partenaire de Soins (APPS)</a:t>
            </a:r>
          </a:p>
        </p:txBody>
      </p:sp>
      <p:sp>
        <p:nvSpPr>
          <p:cNvPr id="8" name="Slide Number Placeholder 7">
            <a:extLst>
              <a:ext uri="{FF2B5EF4-FFF2-40B4-BE49-F238E27FC236}">
                <a16:creationId xmlns:a16="http://schemas.microsoft.com/office/drawing/2014/main" id="{18C643A9-B4CC-4093-BA7C-9635B07EA940}"/>
              </a:ext>
            </a:extLst>
          </p:cNvPr>
          <p:cNvSpPr>
            <a:spLocks noGrp="1"/>
          </p:cNvSpPr>
          <p:nvPr>
            <p:ph type="sldNum" sz="quarter" idx="4"/>
          </p:nvPr>
        </p:nvSpPr>
        <p:spPr/>
        <p:txBody>
          <a:bodyPr/>
          <a:lstStyle/>
          <a:p>
            <a:fld id="{C792C391-8669-2F49-9710-675C0ECA7DF0}" type="slidenum">
              <a:rPr lang="fr-FR" smtClean="0"/>
              <a:pPr/>
              <a:t>5</a:t>
            </a:fld>
            <a:endParaRPr lang="fr-FR" dirty="0"/>
          </a:p>
        </p:txBody>
      </p:sp>
    </p:spTree>
    <p:extLst>
      <p:ext uri="{BB962C8B-B14F-4D97-AF65-F5344CB8AC3E}">
        <p14:creationId xmlns:p14="http://schemas.microsoft.com/office/powerpoint/2010/main" val="33054141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4D068A5-1BB9-41CC-A412-AC7655C614C1}"/>
              </a:ext>
            </a:extLst>
          </p:cNvPr>
          <p:cNvPicPr>
            <a:picLocks noChangeAspect="1"/>
          </p:cNvPicPr>
          <p:nvPr/>
        </p:nvPicPr>
        <p:blipFill>
          <a:blip r:embed="rId3"/>
          <a:stretch>
            <a:fillRect/>
          </a:stretch>
        </p:blipFill>
        <p:spPr>
          <a:xfrm>
            <a:off x="118151" y="64722"/>
            <a:ext cx="12768498" cy="9624155"/>
          </a:xfrm>
          <a:prstGeom prst="rect">
            <a:avLst/>
          </a:prstGeom>
        </p:spPr>
      </p:pic>
    </p:spTree>
    <p:extLst>
      <p:ext uri="{BB962C8B-B14F-4D97-AF65-F5344CB8AC3E}">
        <p14:creationId xmlns:p14="http://schemas.microsoft.com/office/powerpoint/2010/main" val="489161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30B32141-E28A-0E82-EFF1-995AE96AAF3D}"/>
              </a:ext>
            </a:extLst>
          </p:cNvPr>
          <p:cNvSpPr>
            <a:spLocks noGrp="1"/>
          </p:cNvSpPr>
          <p:nvPr>
            <p:ph type="body"/>
          </p:nvPr>
        </p:nvSpPr>
        <p:spPr>
          <a:xfrm>
            <a:off x="893880" y="2218544"/>
            <a:ext cx="5473800" cy="6566176"/>
          </a:xfrm>
          <a:solidFill>
            <a:srgbClr val="0C80A1"/>
          </a:solidFill>
          <a:ln w="28575">
            <a:noFill/>
          </a:ln>
        </p:spPr>
        <p:txBody>
          <a:bodyPr>
            <a:normAutofit/>
          </a:bodyPr>
          <a:lstStyle/>
          <a:p>
            <a:pPr marL="742950" indent="-457200">
              <a:buFont typeface="Wingdings" panose="05000000000000000000" pitchFamily="2" charset="2"/>
              <a:buChar char="§"/>
            </a:pPr>
            <a:r>
              <a:rPr lang="fr-BE" sz="2600" dirty="0">
                <a:solidFill>
                  <a:schemeClr val="bg1"/>
                </a:solidFill>
                <a:latin typeface="Calibri" panose="020F0502020204030204" pitchFamily="34" charset="0"/>
                <a:cs typeface="Calibri" panose="020F0502020204030204" pitchFamily="34" charset="0"/>
              </a:rPr>
              <a:t>Revue de la littérature scientifique sur les modèles d’engagement du patient</a:t>
            </a:r>
          </a:p>
          <a:p>
            <a:pPr marL="628650" indent="-342900">
              <a:buFont typeface="Wingdings" pitchFamily="2" charset="2"/>
              <a:buChar char="Ø"/>
            </a:pPr>
            <a:r>
              <a:rPr lang="fr-BE" sz="2600" b="1" dirty="0">
                <a:solidFill>
                  <a:schemeClr val="bg1"/>
                </a:solidFill>
                <a:latin typeface="Calibri" panose="020F0502020204030204" pitchFamily="34" charset="0"/>
                <a:cs typeface="Calibri" panose="020F0502020204030204" pitchFamily="34" charset="0"/>
              </a:rPr>
              <a:t>Analyse des textes politico-juridiques de la Grande Région</a:t>
            </a:r>
          </a:p>
          <a:p>
            <a:pPr marL="742950" indent="-457200">
              <a:buFont typeface="Wingdings" panose="05000000000000000000" pitchFamily="2" charset="2"/>
              <a:buChar char="§"/>
            </a:pPr>
            <a:r>
              <a:rPr lang="fr-BE" sz="2600" dirty="0">
                <a:solidFill>
                  <a:schemeClr val="bg1"/>
                </a:solidFill>
                <a:latin typeface="Calibri" panose="020F0502020204030204" pitchFamily="34" charset="0"/>
                <a:cs typeface="Calibri" panose="020F0502020204030204" pitchFamily="34" charset="0"/>
              </a:rPr>
              <a:t>+10 enquêtes… </a:t>
            </a:r>
          </a:p>
          <a:p>
            <a:pPr marL="628650" indent="-342900">
              <a:buFont typeface="Wingdings" pitchFamily="2" charset="2"/>
              <a:buChar char="Ø"/>
            </a:pPr>
            <a:r>
              <a:rPr lang="fr-BE" sz="2600" b="1" dirty="0">
                <a:solidFill>
                  <a:schemeClr val="bg1"/>
                </a:solidFill>
                <a:latin typeface="Calibri" panose="020F0502020204030204" pitchFamily="34" charset="0"/>
                <a:cs typeface="Calibri" panose="020F0502020204030204" pitchFamily="34" charset="0"/>
              </a:rPr>
              <a:t>Livre blanc « Orienter les soins vers le patient partenaire » </a:t>
            </a:r>
          </a:p>
          <a:p>
            <a:pPr marL="742950" indent="-457200">
              <a:buFont typeface="Wingdings" panose="05000000000000000000" pitchFamily="2" charset="2"/>
              <a:buChar char="§"/>
            </a:pPr>
            <a:r>
              <a:rPr lang="fr-BE" sz="2600" dirty="0">
                <a:solidFill>
                  <a:schemeClr val="bg1"/>
                </a:solidFill>
                <a:latin typeface="Calibri" panose="020F0502020204030204" pitchFamily="34" charset="0"/>
                <a:cs typeface="Calibri" panose="020F0502020204030204" pitchFamily="34" charset="0"/>
              </a:rPr>
              <a:t>Enquête GR: Plus de 80 hôpitaux </a:t>
            </a:r>
          </a:p>
          <a:p>
            <a:pPr marL="628650" indent="-342900">
              <a:buFont typeface="Wingdings" pitchFamily="2" charset="2"/>
              <a:buChar char="Ø"/>
            </a:pPr>
            <a:r>
              <a:rPr lang="fr-BE" sz="2600" b="1" dirty="0">
                <a:solidFill>
                  <a:schemeClr val="bg1"/>
                </a:solidFill>
                <a:latin typeface="Calibri" panose="020F0502020204030204" pitchFamily="34" charset="0"/>
                <a:cs typeface="Calibri" panose="020F0502020204030204" pitchFamily="34" charset="0"/>
              </a:rPr>
              <a:t>Enquête GR: 859 patients utilisation du « </a:t>
            </a:r>
            <a:r>
              <a:rPr lang="fr-BE" sz="2600" b="1" dirty="0" err="1">
                <a:solidFill>
                  <a:schemeClr val="bg1"/>
                </a:solidFill>
                <a:latin typeface="Calibri" panose="020F0502020204030204" pitchFamily="34" charset="0"/>
                <a:cs typeface="Calibri" panose="020F0502020204030204" pitchFamily="34" charset="0"/>
              </a:rPr>
              <a:t>Personal</a:t>
            </a:r>
            <a:r>
              <a:rPr lang="fr-BE" sz="2600" b="1" dirty="0">
                <a:solidFill>
                  <a:schemeClr val="bg1"/>
                </a:solidFill>
                <a:latin typeface="Calibri" panose="020F0502020204030204" pitchFamily="34" charset="0"/>
                <a:cs typeface="Calibri" panose="020F0502020204030204" pitchFamily="34" charset="0"/>
              </a:rPr>
              <a:t> Heath Records »</a:t>
            </a:r>
          </a:p>
          <a:p>
            <a:pPr marL="742950" indent="-457200">
              <a:buFont typeface="Wingdings" panose="05000000000000000000" pitchFamily="2" charset="2"/>
              <a:buChar char="§"/>
            </a:pPr>
            <a:r>
              <a:rPr lang="fr-BE" sz="2000" dirty="0">
                <a:solidFill>
                  <a:schemeClr val="bg1"/>
                </a:solidFill>
                <a:latin typeface="Calibri" panose="020F0502020204030204" pitchFamily="34" charset="0"/>
                <a:cs typeface="Calibri" panose="020F0502020204030204" pitchFamily="34" charset="0"/>
              </a:rPr>
              <a:t>LU</a:t>
            </a:r>
            <a:r>
              <a:rPr lang="fr-BE" sz="2600" dirty="0">
                <a:solidFill>
                  <a:schemeClr val="bg1"/>
                </a:solidFill>
                <a:latin typeface="Calibri" panose="020F0502020204030204" pitchFamily="34" charset="0"/>
                <a:cs typeface="Calibri" panose="020F0502020204030204" pitchFamily="34" charset="0"/>
              </a:rPr>
              <a:t>: </a:t>
            </a:r>
            <a:r>
              <a:rPr lang="fr-BE" sz="2000" dirty="0">
                <a:solidFill>
                  <a:schemeClr val="bg1"/>
                </a:solidFill>
                <a:latin typeface="Calibri" panose="020F0502020204030204" pitchFamily="34" charset="0"/>
                <a:cs typeface="Calibri" panose="020F0502020204030204" pitchFamily="34" charset="0"/>
              </a:rPr>
              <a:t>172+ patients, 337 professionnels de santé interrogés</a:t>
            </a:r>
            <a:endParaRPr lang="fr-BE" sz="2600" dirty="0">
              <a:solidFill>
                <a:schemeClr val="bg1"/>
              </a:solidFill>
              <a:latin typeface="Calibri" panose="020F0502020204030204" pitchFamily="34" charset="0"/>
              <a:cs typeface="Calibri" panose="020F0502020204030204" pitchFamily="34" charset="0"/>
            </a:endParaRPr>
          </a:p>
        </p:txBody>
      </p:sp>
      <p:sp>
        <p:nvSpPr>
          <p:cNvPr id="4" name="Espace réservé du texte 3">
            <a:extLst>
              <a:ext uri="{FF2B5EF4-FFF2-40B4-BE49-F238E27FC236}">
                <a16:creationId xmlns:a16="http://schemas.microsoft.com/office/drawing/2014/main" id="{1FAB1F99-31B6-1F00-E299-3F6E0C41672F}"/>
              </a:ext>
            </a:extLst>
          </p:cNvPr>
          <p:cNvSpPr>
            <a:spLocks noGrp="1"/>
          </p:cNvSpPr>
          <p:nvPr>
            <p:ph type="body"/>
          </p:nvPr>
        </p:nvSpPr>
        <p:spPr>
          <a:xfrm>
            <a:off x="6641640" y="2218544"/>
            <a:ext cx="5473800" cy="6566176"/>
          </a:xfrm>
          <a:solidFill>
            <a:srgbClr val="7FC2DB"/>
          </a:solidFill>
          <a:ln w="28575">
            <a:noFill/>
          </a:ln>
        </p:spPr>
        <p:txBody>
          <a:bodyPr>
            <a:normAutofit/>
          </a:bodyPr>
          <a:lstStyle/>
          <a:p>
            <a:pPr marL="742950" indent="-457200">
              <a:buFont typeface="Wingdings" panose="05000000000000000000" pitchFamily="2" charset="2"/>
              <a:buChar char="§"/>
            </a:pPr>
            <a:r>
              <a:rPr lang="fr-BE" sz="2600" dirty="0" err="1">
                <a:solidFill>
                  <a:schemeClr val="bg1"/>
                </a:solidFill>
                <a:latin typeface="Calibri" panose="020F0502020204030204" pitchFamily="34" charset="0"/>
                <a:cs typeface="Calibri" panose="020F0502020204030204" pitchFamily="34" charset="0"/>
              </a:rPr>
              <a:t>Überblick</a:t>
            </a:r>
            <a:r>
              <a:rPr lang="fr-BE" sz="2600" dirty="0">
                <a:solidFill>
                  <a:schemeClr val="bg1"/>
                </a:solidFill>
                <a:latin typeface="Calibri" panose="020F0502020204030204" pitchFamily="34" charset="0"/>
                <a:cs typeface="Calibri" panose="020F0502020204030204" pitchFamily="34" charset="0"/>
              </a:rPr>
              <a:t> </a:t>
            </a:r>
            <a:r>
              <a:rPr lang="fr-BE" sz="2600" dirty="0" err="1">
                <a:solidFill>
                  <a:schemeClr val="bg1"/>
                </a:solidFill>
                <a:latin typeface="Calibri" panose="020F0502020204030204" pitchFamily="34" charset="0"/>
                <a:cs typeface="Calibri" panose="020F0502020204030204" pitchFamily="34" charset="0"/>
              </a:rPr>
              <a:t>über</a:t>
            </a:r>
            <a:r>
              <a:rPr lang="fr-BE" sz="2600" dirty="0">
                <a:solidFill>
                  <a:schemeClr val="bg1"/>
                </a:solidFill>
                <a:latin typeface="Calibri" panose="020F0502020204030204" pitchFamily="34" charset="0"/>
                <a:cs typeface="Calibri" panose="020F0502020204030204" pitchFamily="34" charset="0"/>
              </a:rPr>
              <a:t> die </a:t>
            </a:r>
            <a:r>
              <a:rPr lang="fr-BE" sz="2600" dirty="0" err="1">
                <a:solidFill>
                  <a:schemeClr val="bg1"/>
                </a:solidFill>
                <a:latin typeface="Calibri" panose="020F0502020204030204" pitchFamily="34" charset="0"/>
                <a:cs typeface="Calibri" panose="020F0502020204030204" pitchFamily="34" charset="0"/>
              </a:rPr>
              <a:t>wissenschaftliche</a:t>
            </a:r>
            <a:r>
              <a:rPr lang="fr-BE" sz="2600" dirty="0">
                <a:solidFill>
                  <a:schemeClr val="bg1"/>
                </a:solidFill>
                <a:latin typeface="Calibri" panose="020F0502020204030204" pitchFamily="34" charset="0"/>
                <a:cs typeface="Calibri" panose="020F0502020204030204" pitchFamily="34" charset="0"/>
              </a:rPr>
              <a:t> </a:t>
            </a:r>
            <a:r>
              <a:rPr lang="fr-BE" sz="2600" dirty="0" err="1">
                <a:solidFill>
                  <a:schemeClr val="bg1"/>
                </a:solidFill>
                <a:latin typeface="Calibri" panose="020F0502020204030204" pitchFamily="34" charset="0"/>
                <a:cs typeface="Calibri" panose="020F0502020204030204" pitchFamily="34" charset="0"/>
              </a:rPr>
              <a:t>Literatur</a:t>
            </a:r>
            <a:r>
              <a:rPr lang="fr-BE" sz="2600" dirty="0">
                <a:solidFill>
                  <a:schemeClr val="bg1"/>
                </a:solidFill>
                <a:latin typeface="Calibri" panose="020F0502020204030204" pitchFamily="34" charset="0"/>
                <a:cs typeface="Calibri" panose="020F0502020204030204" pitchFamily="34" charset="0"/>
              </a:rPr>
              <a:t> </a:t>
            </a:r>
            <a:r>
              <a:rPr lang="fr-BE" sz="2600" dirty="0" err="1">
                <a:solidFill>
                  <a:schemeClr val="bg1"/>
                </a:solidFill>
                <a:latin typeface="Calibri" panose="020F0502020204030204" pitchFamily="34" charset="0"/>
                <a:cs typeface="Calibri" panose="020F0502020204030204" pitchFamily="34" charset="0"/>
              </a:rPr>
              <a:t>zu</a:t>
            </a:r>
            <a:r>
              <a:rPr lang="fr-BE" sz="2600" dirty="0">
                <a:solidFill>
                  <a:schemeClr val="bg1"/>
                </a:solidFill>
                <a:latin typeface="Calibri" panose="020F0502020204030204" pitchFamily="34" charset="0"/>
                <a:cs typeface="Calibri" panose="020F0502020204030204" pitchFamily="34" charset="0"/>
              </a:rPr>
              <a:t> </a:t>
            </a:r>
            <a:r>
              <a:rPr lang="fr-BE" sz="2600" dirty="0" err="1">
                <a:solidFill>
                  <a:schemeClr val="bg1"/>
                </a:solidFill>
                <a:latin typeface="Calibri" panose="020F0502020204030204" pitchFamily="34" charset="0"/>
                <a:cs typeface="Calibri" panose="020F0502020204030204" pitchFamily="34" charset="0"/>
              </a:rPr>
              <a:t>Modellen</a:t>
            </a:r>
            <a:r>
              <a:rPr lang="fr-BE" sz="2600" dirty="0">
                <a:solidFill>
                  <a:schemeClr val="bg1"/>
                </a:solidFill>
                <a:latin typeface="Calibri" panose="020F0502020204030204" pitchFamily="34" charset="0"/>
                <a:cs typeface="Calibri" panose="020F0502020204030204" pitchFamily="34" charset="0"/>
              </a:rPr>
              <a:t> des </a:t>
            </a:r>
            <a:r>
              <a:rPr lang="fr-BE" sz="2600" dirty="0" err="1">
                <a:solidFill>
                  <a:schemeClr val="bg1"/>
                </a:solidFill>
                <a:latin typeface="Calibri" panose="020F0502020204030204" pitchFamily="34" charset="0"/>
                <a:cs typeface="Calibri" panose="020F0502020204030204" pitchFamily="34" charset="0"/>
              </a:rPr>
              <a:t>Patientenengagements</a:t>
            </a:r>
            <a:endParaRPr lang="fr-BE" sz="2600" dirty="0">
              <a:solidFill>
                <a:schemeClr val="bg1"/>
              </a:solidFill>
              <a:latin typeface="Calibri" panose="020F0502020204030204" pitchFamily="34" charset="0"/>
              <a:cs typeface="Calibri" panose="020F0502020204030204" pitchFamily="34" charset="0"/>
            </a:endParaRPr>
          </a:p>
          <a:p>
            <a:pPr marL="742950" indent="-457200">
              <a:buFont typeface="Wingdings" pitchFamily="2" charset="2"/>
              <a:buChar char="Ø"/>
            </a:pPr>
            <a:r>
              <a:rPr lang="fr-BE" sz="2600" b="1" dirty="0">
                <a:solidFill>
                  <a:schemeClr val="bg1"/>
                </a:solidFill>
                <a:latin typeface="Calibri" panose="020F0502020204030204" pitchFamily="34" charset="0"/>
                <a:cs typeface="Calibri" panose="020F0502020204030204" pitchFamily="34" charset="0"/>
              </a:rPr>
              <a:t>Analyse der </a:t>
            </a:r>
            <a:r>
              <a:rPr lang="fr-BE" sz="2600" b="1" dirty="0" err="1">
                <a:solidFill>
                  <a:schemeClr val="bg1"/>
                </a:solidFill>
                <a:latin typeface="Calibri" panose="020F0502020204030204" pitchFamily="34" charset="0"/>
                <a:cs typeface="Calibri" panose="020F0502020204030204" pitchFamily="34" charset="0"/>
              </a:rPr>
              <a:t>politisch-rechtlichen</a:t>
            </a:r>
            <a:r>
              <a:rPr lang="fr-BE" sz="2600" b="1" dirty="0">
                <a:solidFill>
                  <a:schemeClr val="bg1"/>
                </a:solidFill>
                <a:latin typeface="Calibri" panose="020F0502020204030204" pitchFamily="34" charset="0"/>
                <a:cs typeface="Calibri" panose="020F0502020204030204" pitchFamily="34" charset="0"/>
              </a:rPr>
              <a:t> Texte der </a:t>
            </a:r>
            <a:r>
              <a:rPr lang="fr-BE" sz="2600" b="1" dirty="0" err="1">
                <a:solidFill>
                  <a:schemeClr val="bg1"/>
                </a:solidFill>
                <a:latin typeface="Calibri" panose="020F0502020204030204" pitchFamily="34" charset="0"/>
                <a:cs typeface="Calibri" panose="020F0502020204030204" pitchFamily="34" charset="0"/>
              </a:rPr>
              <a:t>Großregion</a:t>
            </a:r>
            <a:endParaRPr lang="fr-BE" sz="2600" b="1" dirty="0">
              <a:solidFill>
                <a:schemeClr val="bg1"/>
              </a:solidFill>
              <a:latin typeface="Calibri" panose="020F0502020204030204" pitchFamily="34" charset="0"/>
              <a:cs typeface="Calibri" panose="020F0502020204030204" pitchFamily="34" charset="0"/>
            </a:endParaRPr>
          </a:p>
          <a:p>
            <a:pPr marL="742950" indent="-457200">
              <a:buFont typeface="Wingdings" panose="05000000000000000000" pitchFamily="2" charset="2"/>
              <a:buChar char="§"/>
            </a:pPr>
            <a:r>
              <a:rPr lang="fr-BE" sz="2600" dirty="0">
                <a:solidFill>
                  <a:schemeClr val="bg1"/>
                </a:solidFill>
                <a:latin typeface="Calibri" panose="020F0502020204030204" pitchFamily="34" charset="0"/>
                <a:cs typeface="Calibri" panose="020F0502020204030204" pitchFamily="34" charset="0"/>
              </a:rPr>
              <a:t>+10 </a:t>
            </a:r>
            <a:r>
              <a:rPr lang="fr-BE" sz="2600" dirty="0" err="1">
                <a:solidFill>
                  <a:schemeClr val="bg1"/>
                </a:solidFill>
                <a:latin typeface="Calibri" panose="020F0502020204030204" pitchFamily="34" charset="0"/>
                <a:cs typeface="Calibri" panose="020F0502020204030204" pitchFamily="34" charset="0"/>
              </a:rPr>
              <a:t>Untersuchungen</a:t>
            </a:r>
            <a:r>
              <a:rPr lang="fr-BE" sz="2600" dirty="0">
                <a:solidFill>
                  <a:schemeClr val="bg1"/>
                </a:solidFill>
                <a:latin typeface="Calibri" panose="020F0502020204030204" pitchFamily="34" charset="0"/>
                <a:cs typeface="Calibri" panose="020F0502020204030204" pitchFamily="34" charset="0"/>
              </a:rPr>
              <a:t> …</a:t>
            </a:r>
          </a:p>
          <a:p>
            <a:pPr marL="742950" indent="-457200">
              <a:buFont typeface="Wingdings" pitchFamily="2" charset="2"/>
              <a:buChar char="Ø"/>
            </a:pPr>
            <a:r>
              <a:rPr lang="fr-BE" sz="2600" b="1" dirty="0" err="1">
                <a:solidFill>
                  <a:schemeClr val="bg1"/>
                </a:solidFill>
                <a:latin typeface="Calibri" panose="020F0502020204030204" pitchFamily="34" charset="0"/>
                <a:cs typeface="Calibri" panose="020F0502020204030204" pitchFamily="34" charset="0"/>
              </a:rPr>
              <a:t>Weißbuch</a:t>
            </a:r>
            <a:r>
              <a:rPr lang="fr-BE" sz="2600" b="1" dirty="0">
                <a:solidFill>
                  <a:schemeClr val="bg1"/>
                </a:solidFill>
                <a:latin typeface="Calibri" panose="020F0502020204030204" pitchFamily="34" charset="0"/>
                <a:cs typeface="Calibri" panose="020F0502020204030204" pitchFamily="34" charset="0"/>
              </a:rPr>
              <a:t> « </a:t>
            </a:r>
            <a:r>
              <a:rPr lang="fr-BE" sz="2600" b="1" dirty="0" err="1">
                <a:solidFill>
                  <a:schemeClr val="bg1"/>
                </a:solidFill>
                <a:latin typeface="Calibri" panose="020F0502020204030204" pitchFamily="34" charset="0"/>
                <a:cs typeface="Calibri" panose="020F0502020204030204" pitchFamily="34" charset="0"/>
              </a:rPr>
              <a:t>Ausrichtung</a:t>
            </a:r>
            <a:r>
              <a:rPr lang="fr-BE" sz="2600" b="1" dirty="0">
                <a:solidFill>
                  <a:schemeClr val="bg1"/>
                </a:solidFill>
                <a:latin typeface="Calibri" panose="020F0502020204030204" pitchFamily="34" charset="0"/>
                <a:cs typeface="Calibri" panose="020F0502020204030204" pitchFamily="34" charset="0"/>
              </a:rPr>
              <a:t> der </a:t>
            </a:r>
            <a:r>
              <a:rPr lang="fr-BE" sz="2600" b="1" dirty="0" err="1">
                <a:solidFill>
                  <a:schemeClr val="bg1"/>
                </a:solidFill>
                <a:latin typeface="Calibri" panose="020F0502020204030204" pitchFamily="34" charset="0"/>
                <a:cs typeface="Calibri" panose="020F0502020204030204" pitchFamily="34" charset="0"/>
              </a:rPr>
              <a:t>Gesundheitsflege</a:t>
            </a:r>
            <a:r>
              <a:rPr lang="fr-BE" sz="2600" b="1" dirty="0">
                <a:solidFill>
                  <a:schemeClr val="bg1"/>
                </a:solidFill>
                <a:latin typeface="Calibri" panose="020F0502020204030204" pitchFamily="34" charset="0"/>
                <a:cs typeface="Calibri" panose="020F0502020204030204" pitchFamily="34" charset="0"/>
              </a:rPr>
              <a:t> </a:t>
            </a:r>
            <a:r>
              <a:rPr lang="fr-BE" sz="2600" b="1" dirty="0" err="1">
                <a:solidFill>
                  <a:schemeClr val="bg1"/>
                </a:solidFill>
                <a:latin typeface="Calibri" panose="020F0502020204030204" pitchFamily="34" charset="0"/>
                <a:cs typeface="Calibri" panose="020F0502020204030204" pitchFamily="34" charset="0"/>
              </a:rPr>
              <a:t>auf</a:t>
            </a:r>
            <a:r>
              <a:rPr lang="fr-BE" sz="2600" b="1" dirty="0">
                <a:solidFill>
                  <a:schemeClr val="bg1"/>
                </a:solidFill>
                <a:latin typeface="Calibri" panose="020F0502020204030204" pitchFamily="34" charset="0"/>
                <a:cs typeface="Calibri" panose="020F0502020204030204" pitchFamily="34" charset="0"/>
              </a:rPr>
              <a:t> den </a:t>
            </a:r>
            <a:r>
              <a:rPr lang="fr-BE" sz="2600" b="1" dirty="0" err="1">
                <a:solidFill>
                  <a:schemeClr val="bg1"/>
                </a:solidFill>
                <a:latin typeface="Calibri" panose="020F0502020204030204" pitchFamily="34" charset="0"/>
                <a:cs typeface="Calibri" panose="020F0502020204030204" pitchFamily="34" charset="0"/>
              </a:rPr>
              <a:t>Patienten</a:t>
            </a:r>
            <a:r>
              <a:rPr lang="fr-BE" sz="2600" b="1" dirty="0">
                <a:solidFill>
                  <a:schemeClr val="bg1"/>
                </a:solidFill>
                <a:latin typeface="Calibri" panose="020F0502020204030204" pitchFamily="34" charset="0"/>
                <a:cs typeface="Calibri" panose="020F0502020204030204" pitchFamily="34" charset="0"/>
              </a:rPr>
              <a:t> </a:t>
            </a:r>
            <a:r>
              <a:rPr lang="fr-BE" sz="2600" b="1" dirty="0" err="1">
                <a:solidFill>
                  <a:schemeClr val="bg1"/>
                </a:solidFill>
                <a:latin typeface="Calibri" panose="020F0502020204030204" pitchFamily="34" charset="0"/>
                <a:cs typeface="Calibri" panose="020F0502020204030204" pitchFamily="34" charset="0"/>
              </a:rPr>
              <a:t>als</a:t>
            </a:r>
            <a:r>
              <a:rPr lang="fr-BE" sz="2600" b="1" dirty="0">
                <a:solidFill>
                  <a:schemeClr val="bg1"/>
                </a:solidFill>
                <a:latin typeface="Calibri" panose="020F0502020204030204" pitchFamily="34" charset="0"/>
                <a:cs typeface="Calibri" panose="020F0502020204030204" pitchFamily="34" charset="0"/>
              </a:rPr>
              <a:t> Partner » </a:t>
            </a:r>
          </a:p>
          <a:p>
            <a:pPr marL="742950" indent="-457200">
              <a:buFont typeface="Wingdings" panose="05000000000000000000" pitchFamily="2" charset="2"/>
              <a:buChar char="§"/>
            </a:pPr>
            <a:r>
              <a:rPr lang="fr-BE" sz="2600" dirty="0">
                <a:solidFill>
                  <a:schemeClr val="bg1"/>
                </a:solidFill>
                <a:latin typeface="Calibri" panose="020F0502020204030204" pitchFamily="34" charset="0"/>
                <a:cs typeface="Calibri" panose="020F0502020204030204" pitchFamily="34" charset="0"/>
              </a:rPr>
              <a:t>GR-</a:t>
            </a:r>
            <a:r>
              <a:rPr lang="fr-BE" sz="2600" dirty="0" err="1">
                <a:solidFill>
                  <a:schemeClr val="bg1"/>
                </a:solidFill>
                <a:latin typeface="Calibri" panose="020F0502020204030204" pitchFamily="34" charset="0"/>
                <a:cs typeface="Calibri" panose="020F0502020204030204" pitchFamily="34" charset="0"/>
              </a:rPr>
              <a:t>Umfrage</a:t>
            </a:r>
            <a:r>
              <a:rPr lang="fr-BE" sz="2600" dirty="0">
                <a:solidFill>
                  <a:schemeClr val="bg1"/>
                </a:solidFill>
                <a:latin typeface="Calibri" panose="020F0502020204030204" pitchFamily="34" charset="0"/>
                <a:cs typeface="Calibri" panose="020F0502020204030204" pitchFamily="34" charset="0"/>
              </a:rPr>
              <a:t>: 80+ </a:t>
            </a:r>
            <a:r>
              <a:rPr lang="fr-BE" sz="2600" dirty="0" err="1">
                <a:solidFill>
                  <a:schemeClr val="bg1"/>
                </a:solidFill>
                <a:latin typeface="Calibri" panose="020F0502020204030204" pitchFamily="34" charset="0"/>
                <a:cs typeface="Calibri" panose="020F0502020204030204" pitchFamily="34" charset="0"/>
              </a:rPr>
              <a:t>Krankenhäusern</a:t>
            </a:r>
            <a:endParaRPr lang="fr-BE" sz="2600" dirty="0">
              <a:solidFill>
                <a:schemeClr val="bg1"/>
              </a:solidFill>
              <a:latin typeface="Calibri" panose="020F0502020204030204" pitchFamily="34" charset="0"/>
              <a:cs typeface="Calibri" panose="020F0502020204030204" pitchFamily="34" charset="0"/>
            </a:endParaRPr>
          </a:p>
          <a:p>
            <a:pPr marL="742950" indent="-457200">
              <a:buFont typeface="Wingdings" pitchFamily="2" charset="2"/>
              <a:buChar char="Ø"/>
            </a:pPr>
            <a:r>
              <a:rPr lang="de-DE" sz="2600" b="1" dirty="0">
                <a:solidFill>
                  <a:schemeClr val="bg1"/>
                </a:solidFill>
                <a:latin typeface="Calibri" panose="020F0502020204030204" pitchFamily="34" charset="0"/>
                <a:cs typeface="Calibri" panose="020F0502020204030204" pitchFamily="34" charset="0"/>
              </a:rPr>
              <a:t>GR-Umfrage: 859 Patienten Verwendung von "Personal Heath Records".</a:t>
            </a:r>
            <a:endParaRPr lang="fr-BE" sz="2600" b="1" dirty="0">
              <a:solidFill>
                <a:schemeClr val="bg1"/>
              </a:solidFill>
              <a:latin typeface="Calibri" panose="020F0502020204030204" pitchFamily="34" charset="0"/>
              <a:cs typeface="Calibri" panose="020F0502020204030204" pitchFamily="34" charset="0"/>
            </a:endParaRPr>
          </a:p>
          <a:p>
            <a:pPr marL="742950" indent="-457200">
              <a:buFont typeface="Wingdings" panose="05000000000000000000" pitchFamily="2" charset="2"/>
              <a:buChar char="§"/>
            </a:pPr>
            <a:r>
              <a:rPr lang="fr-BE" sz="2000" dirty="0">
                <a:solidFill>
                  <a:schemeClr val="bg1"/>
                </a:solidFill>
                <a:latin typeface="Calibri" panose="020F0502020204030204" pitchFamily="34" charset="0"/>
                <a:cs typeface="Calibri" panose="020F0502020204030204" pitchFamily="34" charset="0"/>
              </a:rPr>
              <a:t>LU: 172+ </a:t>
            </a:r>
            <a:r>
              <a:rPr lang="fr-BE" sz="2000" dirty="0" err="1">
                <a:solidFill>
                  <a:schemeClr val="bg1"/>
                </a:solidFill>
                <a:latin typeface="Calibri" panose="020F0502020204030204" pitchFamily="34" charset="0"/>
                <a:cs typeface="Calibri" panose="020F0502020204030204" pitchFamily="34" charset="0"/>
              </a:rPr>
              <a:t>Patienten</a:t>
            </a:r>
            <a:r>
              <a:rPr lang="fr-BE" sz="2000" dirty="0">
                <a:solidFill>
                  <a:schemeClr val="bg1"/>
                </a:solidFill>
                <a:latin typeface="Calibri" panose="020F0502020204030204" pitchFamily="34" charset="0"/>
                <a:cs typeface="Calibri" panose="020F0502020204030204" pitchFamily="34" charset="0"/>
              </a:rPr>
              <a:t>, 337 </a:t>
            </a:r>
            <a:r>
              <a:rPr lang="fr-BE" sz="2000" dirty="0" err="1">
                <a:solidFill>
                  <a:schemeClr val="bg1"/>
                </a:solidFill>
                <a:latin typeface="Calibri" panose="020F0502020204030204" pitchFamily="34" charset="0"/>
                <a:cs typeface="Calibri" panose="020F0502020204030204" pitchFamily="34" charset="0"/>
              </a:rPr>
              <a:t>Gesundheitsfachkräfte</a:t>
            </a:r>
            <a:r>
              <a:rPr lang="fr-BE" sz="2000" dirty="0">
                <a:solidFill>
                  <a:schemeClr val="bg1"/>
                </a:solidFill>
                <a:latin typeface="Calibri" panose="020F0502020204030204" pitchFamily="34" charset="0"/>
                <a:cs typeface="Calibri" panose="020F0502020204030204" pitchFamily="34" charset="0"/>
              </a:rPr>
              <a:t> </a:t>
            </a:r>
            <a:r>
              <a:rPr lang="fr-BE" sz="2000" dirty="0" err="1">
                <a:solidFill>
                  <a:schemeClr val="bg1"/>
                </a:solidFill>
                <a:latin typeface="Calibri" panose="020F0502020204030204" pitchFamily="34" charset="0"/>
                <a:cs typeface="Calibri" panose="020F0502020204030204" pitchFamily="34" charset="0"/>
              </a:rPr>
              <a:t>befragt</a:t>
            </a:r>
            <a:endParaRPr lang="fr-FR" sz="2000" dirty="0">
              <a:solidFill>
                <a:schemeClr val="bg1"/>
              </a:solidFill>
              <a:latin typeface="Calibri" panose="020F0502020204030204" pitchFamily="34" charset="0"/>
              <a:cs typeface="Calibri" panose="020F0502020204030204" pitchFamily="34" charset="0"/>
            </a:endParaRPr>
          </a:p>
        </p:txBody>
      </p:sp>
      <p:sp>
        <p:nvSpPr>
          <p:cNvPr id="5" name="Titre 1">
            <a:extLst>
              <a:ext uri="{FF2B5EF4-FFF2-40B4-BE49-F238E27FC236}">
                <a16:creationId xmlns:a16="http://schemas.microsoft.com/office/drawing/2014/main" id="{7A69EB17-5DFD-931E-1F5A-60C63B65753F}"/>
              </a:ext>
            </a:extLst>
          </p:cNvPr>
          <p:cNvSpPr>
            <a:spLocks noGrp="1"/>
          </p:cNvSpPr>
          <p:nvPr>
            <p:ph type="title"/>
          </p:nvPr>
        </p:nvSpPr>
        <p:spPr>
          <a:xfrm>
            <a:off x="893880" y="519120"/>
            <a:ext cx="11216880" cy="1278113"/>
          </a:xfrm>
        </p:spPr>
        <p:txBody>
          <a:bodyPr/>
          <a:lstStyle/>
          <a:p>
            <a:pPr algn="ctr"/>
            <a:r>
              <a:rPr lang="fr-BE" sz="4000" spc="-1" dirty="0">
                <a:solidFill>
                  <a:srgbClr val="007A9C"/>
                </a:solidFill>
                <a:latin typeface="Calibri" panose="020F0502020204030204" pitchFamily="34" charset="0"/>
                <a:cs typeface="Calibri" panose="020F0502020204030204" pitchFamily="34" charset="0"/>
              </a:rPr>
              <a:t>Réalisation          /          </a:t>
            </a:r>
            <a:r>
              <a:rPr lang="fr-BE" sz="4000" spc="-1" dirty="0" err="1">
                <a:solidFill>
                  <a:srgbClr val="7FC2DB"/>
                </a:solidFill>
                <a:latin typeface="Calibri" panose="020F0502020204030204" pitchFamily="34" charset="0"/>
                <a:cs typeface="Calibri" panose="020F0502020204030204" pitchFamily="34" charset="0"/>
              </a:rPr>
              <a:t>Realisierung</a:t>
            </a:r>
            <a:endParaRPr lang="fr-FR" sz="4000" dirty="0">
              <a:latin typeface="Calibri" panose="020F0502020204030204" pitchFamily="34" charset="0"/>
              <a:cs typeface="Calibri" panose="020F0502020204030204" pitchFamily="34" charset="0"/>
            </a:endParaRPr>
          </a:p>
        </p:txBody>
      </p:sp>
      <p:sp>
        <p:nvSpPr>
          <p:cNvPr id="2" name="Slide Number Placeholder 1">
            <a:extLst>
              <a:ext uri="{FF2B5EF4-FFF2-40B4-BE49-F238E27FC236}">
                <a16:creationId xmlns:a16="http://schemas.microsoft.com/office/drawing/2014/main" id="{F3FC888F-87E2-45AE-84E4-FD4C432E72A8}"/>
              </a:ext>
            </a:extLst>
          </p:cNvPr>
          <p:cNvSpPr>
            <a:spLocks noGrp="1"/>
          </p:cNvSpPr>
          <p:nvPr>
            <p:ph type="sldNum" sz="quarter" idx="4"/>
          </p:nvPr>
        </p:nvSpPr>
        <p:spPr/>
        <p:txBody>
          <a:bodyPr/>
          <a:lstStyle/>
          <a:p>
            <a:fld id="{C792C391-8669-2F49-9710-675C0ECA7DF0}" type="slidenum">
              <a:rPr lang="fr-FR" smtClean="0"/>
              <a:pPr/>
              <a:t>7</a:t>
            </a:fld>
            <a:endParaRPr lang="fr-FR" dirty="0"/>
          </a:p>
        </p:txBody>
      </p:sp>
    </p:spTree>
    <p:extLst>
      <p:ext uri="{BB962C8B-B14F-4D97-AF65-F5344CB8AC3E}">
        <p14:creationId xmlns:p14="http://schemas.microsoft.com/office/powerpoint/2010/main" val="30792729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20BD21AD-35C5-D73A-A153-71ED6B1EC594}"/>
              </a:ext>
            </a:extLst>
          </p:cNvPr>
          <p:cNvSpPr>
            <a:spLocks noGrp="1"/>
          </p:cNvSpPr>
          <p:nvPr>
            <p:ph type="body"/>
          </p:nvPr>
        </p:nvSpPr>
        <p:spPr>
          <a:xfrm>
            <a:off x="893880" y="719527"/>
            <a:ext cx="5473800" cy="1019331"/>
          </a:xfrm>
        </p:spPr>
        <p:txBody>
          <a:bodyPr>
            <a:noAutofit/>
          </a:bodyPr>
          <a:lstStyle/>
          <a:p>
            <a:pPr marL="0" indent="0" algn="ctr">
              <a:buNone/>
            </a:pPr>
            <a:r>
              <a:rPr lang="fr-FR" sz="4000" dirty="0">
                <a:solidFill>
                  <a:srgbClr val="0C80A1"/>
                </a:solidFill>
                <a:latin typeface="Calibri" panose="020F0502020204030204" pitchFamily="34" charset="0"/>
                <a:ea typeface="Verdana" panose="020B0604030504040204" pitchFamily="34" charset="0"/>
                <a:cs typeface="Calibri" panose="020F0502020204030204" pitchFamily="34" charset="0"/>
              </a:rPr>
              <a:t>Constatation</a:t>
            </a:r>
          </a:p>
        </p:txBody>
      </p:sp>
      <p:sp>
        <p:nvSpPr>
          <p:cNvPr id="4" name="Espace réservé du texte 3">
            <a:extLst>
              <a:ext uri="{FF2B5EF4-FFF2-40B4-BE49-F238E27FC236}">
                <a16:creationId xmlns:a16="http://schemas.microsoft.com/office/drawing/2014/main" id="{2F5C9ADD-2479-0197-B7EE-A0A17561AB05}"/>
              </a:ext>
            </a:extLst>
          </p:cNvPr>
          <p:cNvSpPr>
            <a:spLocks noGrp="1"/>
          </p:cNvSpPr>
          <p:nvPr>
            <p:ph type="body"/>
          </p:nvPr>
        </p:nvSpPr>
        <p:spPr>
          <a:xfrm>
            <a:off x="6641640" y="519120"/>
            <a:ext cx="5473800" cy="1219737"/>
          </a:xfrm>
        </p:spPr>
        <p:txBody>
          <a:bodyPr>
            <a:noAutofit/>
          </a:bodyPr>
          <a:lstStyle/>
          <a:p>
            <a:pPr algn="ctr"/>
            <a:r>
              <a:rPr lang="de-DE" sz="4000" dirty="0">
                <a:solidFill>
                  <a:srgbClr val="7FC2DB"/>
                </a:solidFill>
                <a:latin typeface="Calibri" panose="020F0502020204030204" pitchFamily="34" charset="0"/>
                <a:ea typeface="Verdana" panose="020B0604030504040204" pitchFamily="34" charset="0"/>
                <a:cs typeface="Calibri" panose="020F0502020204030204" pitchFamily="34" charset="0"/>
              </a:rPr>
              <a:t>Feststellung</a:t>
            </a:r>
            <a:endParaRPr lang="fr-FR" sz="4000" dirty="0">
              <a:solidFill>
                <a:srgbClr val="7FC2DB"/>
              </a:solidFill>
              <a:latin typeface="Calibri" panose="020F0502020204030204" pitchFamily="34" charset="0"/>
              <a:ea typeface="Verdana" panose="020B0604030504040204" pitchFamily="34" charset="0"/>
              <a:cs typeface="Calibri" panose="020F0502020204030204" pitchFamily="34" charset="0"/>
            </a:endParaRPr>
          </a:p>
        </p:txBody>
      </p:sp>
      <p:sp>
        <p:nvSpPr>
          <p:cNvPr id="5" name="Espace réservé du texte 4">
            <a:extLst>
              <a:ext uri="{FF2B5EF4-FFF2-40B4-BE49-F238E27FC236}">
                <a16:creationId xmlns:a16="http://schemas.microsoft.com/office/drawing/2014/main" id="{376BBF6F-77F9-EACB-48EB-71CD27EF48C4}"/>
              </a:ext>
            </a:extLst>
          </p:cNvPr>
          <p:cNvSpPr>
            <a:spLocks noGrp="1"/>
          </p:cNvSpPr>
          <p:nvPr>
            <p:ph type="body"/>
          </p:nvPr>
        </p:nvSpPr>
        <p:spPr>
          <a:xfrm>
            <a:off x="6641640" y="2053652"/>
            <a:ext cx="5473800" cy="6726748"/>
          </a:xfrm>
        </p:spPr>
        <p:txBody>
          <a:bodyPr>
            <a:noAutofit/>
          </a:bodyPr>
          <a:lstStyle/>
          <a:p>
            <a:pPr algn="ctr"/>
            <a:r>
              <a:rPr lang="de-DE" sz="2800" dirty="0">
                <a:latin typeface="Calibri" panose="020F0502020204030204" pitchFamily="34" charset="0"/>
                <a:ea typeface="Verdana" panose="020B0604030504040204" pitchFamily="34" charset="0"/>
                <a:cs typeface="Calibri" panose="020F0502020204030204" pitchFamily="34" charset="0"/>
              </a:rPr>
              <a:t>Die Entwicklung des Projekts muss sich auf Folgendes stützen:</a:t>
            </a:r>
          </a:p>
          <a:p>
            <a:pPr algn="ctr"/>
            <a:r>
              <a:rPr lang="de-DE" sz="2800" b="1" dirty="0">
                <a:latin typeface="Calibri" panose="020F0502020204030204" pitchFamily="34" charset="0"/>
                <a:ea typeface="Verdana" panose="020B0604030504040204" pitchFamily="34" charset="0"/>
                <a:cs typeface="Calibri" panose="020F0502020204030204" pitchFamily="34" charset="0"/>
              </a:rPr>
              <a:t>Einbindung des Patienten in die Pflegebeziehung und in die Strukturen der Gesundheitsversorgung.</a:t>
            </a:r>
          </a:p>
          <a:p>
            <a:pPr algn="ctr"/>
            <a:endParaRPr lang="fr-FR" sz="2800" dirty="0">
              <a:latin typeface="Calibri" panose="020F0502020204030204" pitchFamily="34" charset="0"/>
              <a:ea typeface="Verdana" panose="020B0604030504040204" pitchFamily="34" charset="0"/>
              <a:cs typeface="Calibri" panose="020F0502020204030204" pitchFamily="34" charset="0"/>
            </a:endParaRPr>
          </a:p>
          <a:p>
            <a:pPr algn="ctr"/>
            <a:r>
              <a:rPr lang="fr-FR" sz="2800" b="1" dirty="0">
                <a:solidFill>
                  <a:schemeClr val="tx1">
                    <a:lumMod val="95000"/>
                    <a:lumOff val="5000"/>
                  </a:schemeClr>
                </a:solidFill>
                <a:latin typeface="Calibri" panose="020F0502020204030204" pitchFamily="34" charset="0"/>
                <a:ea typeface="Verdana" panose="020B0604030504040204" pitchFamily="34" charset="0"/>
                <a:cs typeface="Calibri" panose="020F0502020204030204" pitchFamily="34" charset="0"/>
              </a:rPr>
              <a:t>3 </a:t>
            </a:r>
            <a:r>
              <a:rPr lang="fr-FR" sz="2800" b="1" dirty="0" err="1">
                <a:solidFill>
                  <a:schemeClr val="tx1">
                    <a:lumMod val="95000"/>
                    <a:lumOff val="5000"/>
                  </a:schemeClr>
                </a:solidFill>
                <a:latin typeface="Calibri" panose="020F0502020204030204" pitchFamily="34" charset="0"/>
                <a:ea typeface="Verdana" panose="020B0604030504040204" pitchFamily="34" charset="0"/>
                <a:cs typeface="Calibri" panose="020F0502020204030204" pitchFamily="34" charset="0"/>
              </a:rPr>
              <a:t>Interventionsebenen</a:t>
            </a:r>
            <a:r>
              <a:rPr lang="fr-FR" sz="2800" b="1" dirty="0">
                <a:solidFill>
                  <a:schemeClr val="tx1">
                    <a:lumMod val="95000"/>
                    <a:lumOff val="5000"/>
                  </a:schemeClr>
                </a:solidFill>
                <a:latin typeface="Calibri" panose="020F0502020204030204" pitchFamily="34" charset="0"/>
                <a:ea typeface="Verdana" panose="020B0604030504040204" pitchFamily="34" charset="0"/>
                <a:cs typeface="Calibri" panose="020F0502020204030204" pitchFamily="34" charset="0"/>
              </a:rPr>
              <a:t>:</a:t>
            </a:r>
          </a:p>
          <a:p>
            <a:pPr marL="457200" indent="-457200" algn="ctr">
              <a:buFont typeface="Arial" panose="020B0604020202020204" pitchFamily="34" charset="0"/>
              <a:buChar char="•"/>
            </a:pPr>
            <a:r>
              <a:rPr lang="fr-FR" sz="2800" dirty="0">
                <a:solidFill>
                  <a:schemeClr val="tx1">
                    <a:lumMod val="95000"/>
                    <a:lumOff val="5000"/>
                  </a:schemeClr>
                </a:solidFill>
                <a:latin typeface="Calibri" panose="020F0502020204030204" pitchFamily="34" charset="0"/>
                <a:ea typeface="Verdana" panose="020B0604030504040204" pitchFamily="34" charset="0"/>
                <a:cs typeface="Calibri" panose="020F0502020204030204" pitchFamily="34" charset="0"/>
              </a:rPr>
              <a:t>MAKRO</a:t>
            </a:r>
          </a:p>
          <a:p>
            <a:pPr marL="457200" indent="-457200" algn="ctr">
              <a:buFont typeface="Arial" panose="020B0604020202020204" pitchFamily="34" charset="0"/>
              <a:buChar char="•"/>
            </a:pPr>
            <a:r>
              <a:rPr lang="fr-FR" sz="2800" dirty="0">
                <a:solidFill>
                  <a:schemeClr val="tx1">
                    <a:lumMod val="95000"/>
                    <a:lumOff val="5000"/>
                  </a:schemeClr>
                </a:solidFill>
                <a:latin typeface="Calibri" panose="020F0502020204030204" pitchFamily="34" charset="0"/>
                <a:ea typeface="Verdana" panose="020B0604030504040204" pitchFamily="34" charset="0"/>
                <a:cs typeface="Calibri" panose="020F0502020204030204" pitchFamily="34" charset="0"/>
              </a:rPr>
              <a:t>MESO</a:t>
            </a:r>
          </a:p>
          <a:p>
            <a:pPr marL="457200" indent="-457200" algn="ctr">
              <a:buFont typeface="Arial" panose="020B0604020202020204" pitchFamily="34" charset="0"/>
              <a:buChar char="•"/>
            </a:pPr>
            <a:r>
              <a:rPr lang="fr-FR" sz="2800" dirty="0">
                <a:solidFill>
                  <a:schemeClr val="tx1">
                    <a:lumMod val="95000"/>
                    <a:lumOff val="5000"/>
                  </a:schemeClr>
                </a:solidFill>
                <a:latin typeface="Calibri" panose="020F0502020204030204" pitchFamily="34" charset="0"/>
                <a:ea typeface="Verdana" panose="020B0604030504040204" pitchFamily="34" charset="0"/>
                <a:cs typeface="Calibri" panose="020F0502020204030204" pitchFamily="34" charset="0"/>
              </a:rPr>
              <a:t>MIKRO</a:t>
            </a:r>
            <a:endParaRPr lang="fr-BE" sz="2800" dirty="0">
              <a:latin typeface="Calibri" panose="020F0502020204030204" pitchFamily="34" charset="0"/>
              <a:cs typeface="Calibri" panose="020F0502020204030204" pitchFamily="34" charset="0"/>
            </a:endParaRPr>
          </a:p>
        </p:txBody>
      </p:sp>
      <p:sp>
        <p:nvSpPr>
          <p:cNvPr id="6" name="Espace réservé du texte 5">
            <a:extLst>
              <a:ext uri="{FF2B5EF4-FFF2-40B4-BE49-F238E27FC236}">
                <a16:creationId xmlns:a16="http://schemas.microsoft.com/office/drawing/2014/main" id="{84916870-12EB-5114-7BB8-A29583AF8F1E}"/>
              </a:ext>
            </a:extLst>
          </p:cNvPr>
          <p:cNvSpPr>
            <a:spLocks noGrp="1"/>
          </p:cNvSpPr>
          <p:nvPr>
            <p:ph type="body"/>
          </p:nvPr>
        </p:nvSpPr>
        <p:spPr>
          <a:xfrm>
            <a:off x="893880" y="2053652"/>
            <a:ext cx="5473800" cy="6726748"/>
          </a:xfrm>
        </p:spPr>
        <p:txBody>
          <a:bodyPr/>
          <a:lstStyle/>
          <a:p>
            <a:pPr algn="ctr"/>
            <a:r>
              <a:rPr lang="fr-FR" sz="2800" dirty="0">
                <a:latin typeface="Calibri" panose="020F0502020204030204" pitchFamily="34" charset="0"/>
                <a:ea typeface="Verdana" panose="020B0604030504040204" pitchFamily="34" charset="0"/>
                <a:cs typeface="Calibri" panose="020F0502020204030204" pitchFamily="34" charset="0"/>
              </a:rPr>
              <a:t>Le développement du projet doit s’appuyer sur: </a:t>
            </a:r>
            <a:r>
              <a:rPr lang="fr-FR" sz="2800" b="1" dirty="0">
                <a:latin typeface="Calibri" panose="020F0502020204030204" pitchFamily="34" charset="0"/>
                <a:ea typeface="Verdana" panose="020B0604030504040204" pitchFamily="34" charset="0"/>
                <a:cs typeface="Calibri" panose="020F0502020204030204" pitchFamily="34" charset="0"/>
              </a:rPr>
              <a:t>l’engagement du patient dans la relation de soin et dans les structures de soins de santé. </a:t>
            </a:r>
          </a:p>
          <a:p>
            <a:pPr marL="0" indent="0" algn="ctr">
              <a:buNone/>
            </a:pPr>
            <a:endParaRPr lang="fr-FR" sz="2800" dirty="0">
              <a:latin typeface="Calibri" panose="020F0502020204030204" pitchFamily="34" charset="0"/>
              <a:ea typeface="Verdana" panose="020B0604030504040204" pitchFamily="34" charset="0"/>
              <a:cs typeface="Calibri" panose="020F0502020204030204" pitchFamily="34" charset="0"/>
            </a:endParaRPr>
          </a:p>
          <a:p>
            <a:pPr marL="0" indent="0" algn="ctr">
              <a:buNone/>
            </a:pPr>
            <a:endParaRPr lang="fr-FR" sz="2800" dirty="0">
              <a:latin typeface="Calibri" panose="020F0502020204030204" pitchFamily="34" charset="0"/>
              <a:ea typeface="Verdana" panose="020B0604030504040204" pitchFamily="34" charset="0"/>
              <a:cs typeface="Calibri" panose="020F0502020204030204" pitchFamily="34" charset="0"/>
            </a:endParaRPr>
          </a:p>
          <a:p>
            <a:pPr marL="0" indent="0" algn="ctr">
              <a:buNone/>
            </a:pPr>
            <a:r>
              <a:rPr lang="fr-FR" sz="2800" b="1" dirty="0">
                <a:solidFill>
                  <a:schemeClr val="tx1">
                    <a:lumMod val="95000"/>
                    <a:lumOff val="5000"/>
                  </a:schemeClr>
                </a:solidFill>
                <a:latin typeface="Calibri" panose="020F0502020204030204" pitchFamily="34" charset="0"/>
                <a:ea typeface="Verdana" panose="020B0604030504040204" pitchFamily="34" charset="0"/>
                <a:cs typeface="Calibri" panose="020F0502020204030204" pitchFamily="34" charset="0"/>
              </a:rPr>
              <a:t>3 niveaux d’intervention:</a:t>
            </a:r>
          </a:p>
          <a:p>
            <a:pPr marL="457200" indent="-457200" algn="ctr">
              <a:buFont typeface="Arial" panose="020B0604020202020204" pitchFamily="34" charset="0"/>
              <a:buChar char="•"/>
            </a:pPr>
            <a:r>
              <a:rPr lang="fr-FR" sz="2800" dirty="0">
                <a:solidFill>
                  <a:schemeClr val="tx1">
                    <a:lumMod val="95000"/>
                    <a:lumOff val="5000"/>
                  </a:schemeClr>
                </a:solidFill>
                <a:latin typeface="Calibri" panose="020F0502020204030204" pitchFamily="34" charset="0"/>
                <a:ea typeface="Verdana" panose="020B0604030504040204" pitchFamily="34" charset="0"/>
                <a:cs typeface="Calibri" panose="020F0502020204030204" pitchFamily="34" charset="0"/>
              </a:rPr>
              <a:t>MACRO</a:t>
            </a:r>
          </a:p>
          <a:p>
            <a:pPr marL="457200" indent="-457200" algn="ctr">
              <a:buFont typeface="Arial" panose="020B0604020202020204" pitchFamily="34" charset="0"/>
              <a:buChar char="•"/>
            </a:pPr>
            <a:r>
              <a:rPr lang="fr-FR" sz="2800" dirty="0">
                <a:solidFill>
                  <a:schemeClr val="tx1">
                    <a:lumMod val="95000"/>
                    <a:lumOff val="5000"/>
                  </a:schemeClr>
                </a:solidFill>
                <a:latin typeface="Calibri" panose="020F0502020204030204" pitchFamily="34" charset="0"/>
                <a:ea typeface="Verdana" panose="020B0604030504040204" pitchFamily="34" charset="0"/>
                <a:cs typeface="Calibri" panose="020F0502020204030204" pitchFamily="34" charset="0"/>
              </a:rPr>
              <a:t>MESO</a:t>
            </a:r>
          </a:p>
          <a:p>
            <a:pPr marL="457200" indent="-457200" algn="ctr">
              <a:buFont typeface="Arial" panose="020B0604020202020204" pitchFamily="34" charset="0"/>
              <a:buChar char="•"/>
            </a:pPr>
            <a:r>
              <a:rPr lang="fr-FR" sz="2800" dirty="0">
                <a:solidFill>
                  <a:schemeClr val="tx1">
                    <a:lumMod val="95000"/>
                    <a:lumOff val="5000"/>
                  </a:schemeClr>
                </a:solidFill>
                <a:latin typeface="Calibri" panose="020F0502020204030204" pitchFamily="34" charset="0"/>
                <a:ea typeface="Verdana" panose="020B0604030504040204" pitchFamily="34" charset="0"/>
                <a:cs typeface="Calibri" panose="020F0502020204030204" pitchFamily="34" charset="0"/>
              </a:rPr>
              <a:t>MICRO</a:t>
            </a:r>
            <a:endParaRPr lang="fr-BE" sz="2800" dirty="0">
              <a:latin typeface="Calibri" panose="020F0502020204030204" pitchFamily="34" charset="0"/>
              <a:cs typeface="Calibri" panose="020F0502020204030204" pitchFamily="34" charset="0"/>
            </a:endParaRPr>
          </a:p>
        </p:txBody>
      </p:sp>
      <p:sp>
        <p:nvSpPr>
          <p:cNvPr id="2" name="Slide Number Placeholder 1">
            <a:extLst>
              <a:ext uri="{FF2B5EF4-FFF2-40B4-BE49-F238E27FC236}">
                <a16:creationId xmlns:a16="http://schemas.microsoft.com/office/drawing/2014/main" id="{106FBD49-7A61-4683-8998-372616B7E7AF}"/>
              </a:ext>
            </a:extLst>
          </p:cNvPr>
          <p:cNvSpPr>
            <a:spLocks noGrp="1"/>
          </p:cNvSpPr>
          <p:nvPr>
            <p:ph type="sldNum" sz="quarter" idx="4"/>
          </p:nvPr>
        </p:nvSpPr>
        <p:spPr/>
        <p:txBody>
          <a:bodyPr/>
          <a:lstStyle/>
          <a:p>
            <a:fld id="{C792C391-8669-2F49-9710-675C0ECA7DF0}" type="slidenum">
              <a:rPr lang="fr-FR" smtClean="0"/>
              <a:pPr/>
              <a:t>8</a:t>
            </a:fld>
            <a:endParaRPr lang="fr-FR" dirty="0"/>
          </a:p>
        </p:txBody>
      </p:sp>
    </p:spTree>
    <p:extLst>
      <p:ext uri="{BB962C8B-B14F-4D97-AF65-F5344CB8AC3E}">
        <p14:creationId xmlns:p14="http://schemas.microsoft.com/office/powerpoint/2010/main" val="3883628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au 8">
            <a:extLst>
              <a:ext uri="{FF2B5EF4-FFF2-40B4-BE49-F238E27FC236}">
                <a16:creationId xmlns:a16="http://schemas.microsoft.com/office/drawing/2014/main" id="{E7B29179-0763-D349-22ED-811E30064240}"/>
              </a:ext>
            </a:extLst>
          </p:cNvPr>
          <p:cNvGraphicFramePr>
            <a:graphicFrameLocks noGrp="1"/>
          </p:cNvGraphicFramePr>
          <p:nvPr>
            <p:extLst>
              <p:ext uri="{D42A27DB-BD31-4B8C-83A1-F6EECF244321}">
                <p14:modId xmlns:p14="http://schemas.microsoft.com/office/powerpoint/2010/main" val="2314811628"/>
              </p:ext>
            </p:extLst>
          </p:nvPr>
        </p:nvGraphicFramePr>
        <p:xfrm>
          <a:off x="889360" y="2779059"/>
          <a:ext cx="11226080" cy="5459253"/>
        </p:xfrm>
        <a:graphic>
          <a:graphicData uri="http://schemas.openxmlformats.org/drawingml/2006/table">
            <a:tbl>
              <a:tblPr firstRow="1" bandRow="1">
                <a:tableStyleId>{5C22544A-7EE6-4342-B048-85BDC9FD1C3A}</a:tableStyleId>
              </a:tblPr>
              <a:tblGrid>
                <a:gridCol w="562960">
                  <a:extLst>
                    <a:ext uri="{9D8B030D-6E8A-4147-A177-3AD203B41FA5}">
                      <a16:colId xmlns:a16="http://schemas.microsoft.com/office/drawing/2014/main" val="2457297729"/>
                    </a:ext>
                  </a:extLst>
                </a:gridCol>
                <a:gridCol w="5050080">
                  <a:extLst>
                    <a:ext uri="{9D8B030D-6E8A-4147-A177-3AD203B41FA5}">
                      <a16:colId xmlns:a16="http://schemas.microsoft.com/office/drawing/2014/main" val="3539372396"/>
                    </a:ext>
                  </a:extLst>
                </a:gridCol>
                <a:gridCol w="560973">
                  <a:extLst>
                    <a:ext uri="{9D8B030D-6E8A-4147-A177-3AD203B41FA5}">
                      <a16:colId xmlns:a16="http://schemas.microsoft.com/office/drawing/2014/main" val="724758170"/>
                    </a:ext>
                  </a:extLst>
                </a:gridCol>
                <a:gridCol w="5052067">
                  <a:extLst>
                    <a:ext uri="{9D8B030D-6E8A-4147-A177-3AD203B41FA5}">
                      <a16:colId xmlns:a16="http://schemas.microsoft.com/office/drawing/2014/main" val="214409374"/>
                    </a:ext>
                  </a:extLst>
                </a:gridCol>
              </a:tblGrid>
              <a:tr h="1086788">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200" b="1" dirty="0">
                          <a:solidFill>
                            <a:srgbClr val="FFC000"/>
                          </a:solidFill>
                          <a:latin typeface="Calibri" panose="020F0502020204030204" pitchFamily="34" charset="0"/>
                          <a:cs typeface="Calibri" panose="020F0502020204030204" pitchFamily="34" charset="0"/>
                        </a:rPr>
                        <a:t>MACRO (l’engagement des politiques de santé)</a:t>
                      </a:r>
                      <a:endParaRPr kumimoji="0" lang="fr-BE" altLang="en-US" sz="2200" b="1" i="0" u="none" strike="noStrike" cap="none" normalizeH="0" baseline="0" dirty="0">
                        <a:ln>
                          <a:noFill/>
                        </a:ln>
                        <a:solidFill>
                          <a:srgbClr val="FFC000"/>
                        </a:solidFill>
                        <a:effectLst/>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altLang="en-US" sz="1800" b="1" i="0" u="none" strike="noStrike" cap="none" normalizeH="0" baseline="0" dirty="0">
                          <a:ln>
                            <a:noFill/>
                          </a:ln>
                          <a:solidFill>
                            <a:schemeClr val="bg1"/>
                          </a:solidFill>
                          <a:effectLst/>
                          <a:latin typeface="Calibri" panose="020F0502020204030204" pitchFamily="34" charset="0"/>
                          <a:cs typeface="Calibri" panose="020F0502020204030204" pitchFamily="34" charset="0"/>
                        </a:rPr>
                        <a:t>Recommandations portant sur le cadre politico-juridique</a:t>
                      </a:r>
                      <a:endParaRPr kumimoji="0" lang="en-US" altLang="en-US" sz="2800" b="1" i="0" u="none" strike="noStrike" cap="none" normalizeH="0" baseline="0" dirty="0">
                        <a:ln>
                          <a:noFill/>
                        </a:ln>
                        <a:solidFill>
                          <a:schemeClr val="bg1"/>
                        </a:solidFill>
                        <a:effectLst/>
                        <a:latin typeface="Calibri" panose="020F0502020204030204" pitchFamily="34" charset="0"/>
                        <a:cs typeface="Calibri" panose="020F0502020204030204" pitchFamily="34" charset="0"/>
                      </a:endParaRPr>
                    </a:p>
                  </a:txBody>
                  <a:tcPr>
                    <a:solidFill>
                      <a:srgbClr val="0C80A1"/>
                    </a:solidFill>
                  </a:tcPr>
                </a:tc>
                <a:tc hMerge="1">
                  <a:txBody>
                    <a:bodyPr/>
                    <a:lstStyle/>
                    <a:p>
                      <a:endParaRPr lang="fr-FR" dirty="0"/>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200" b="1" dirty="0">
                          <a:solidFill>
                            <a:srgbClr val="002060"/>
                          </a:solidFill>
                          <a:latin typeface="Calibri" panose="020F0502020204030204" pitchFamily="34" charset="0"/>
                          <a:cs typeface="Calibri" panose="020F0502020204030204" pitchFamily="34" charset="0"/>
                        </a:rPr>
                        <a:t>MAKRO (</a:t>
                      </a:r>
                      <a:r>
                        <a:rPr lang="fr-FR" sz="2200" b="1" dirty="0" err="1">
                          <a:solidFill>
                            <a:srgbClr val="002060"/>
                          </a:solidFill>
                          <a:latin typeface="Calibri" panose="020F0502020204030204" pitchFamily="34" charset="0"/>
                          <a:cs typeface="Calibri" panose="020F0502020204030204" pitchFamily="34" charset="0"/>
                        </a:rPr>
                        <a:t>das</a:t>
                      </a:r>
                      <a:r>
                        <a:rPr lang="fr-FR" sz="2200" b="1" dirty="0">
                          <a:solidFill>
                            <a:srgbClr val="002060"/>
                          </a:solidFill>
                          <a:latin typeface="Calibri" panose="020F0502020204030204" pitchFamily="34" charset="0"/>
                          <a:cs typeface="Calibri" panose="020F0502020204030204" pitchFamily="34" charset="0"/>
                        </a:rPr>
                        <a:t> Engagement der </a:t>
                      </a:r>
                      <a:r>
                        <a:rPr lang="fr-FR" sz="2200" b="1" dirty="0" err="1">
                          <a:solidFill>
                            <a:srgbClr val="002060"/>
                          </a:solidFill>
                          <a:latin typeface="Calibri" panose="020F0502020204030204" pitchFamily="34" charset="0"/>
                          <a:cs typeface="Calibri" panose="020F0502020204030204" pitchFamily="34" charset="0"/>
                        </a:rPr>
                        <a:t>Gesundheitspolitik</a:t>
                      </a:r>
                      <a:r>
                        <a:rPr lang="fr-FR" sz="2200" b="1" dirty="0">
                          <a:solidFill>
                            <a:srgbClr val="002060"/>
                          </a:solidFill>
                          <a:latin typeface="Calibri" panose="020F0502020204030204" pitchFamily="34" charset="0"/>
                          <a:cs typeface="Calibri" panose="020F0502020204030204" pitchFamily="34" charset="0"/>
                        </a:rPr>
                        <a:t>)</a:t>
                      </a:r>
                      <a:endParaRPr lang="fr-BE" altLang="en-US" sz="2200" b="1" dirty="0">
                        <a:solidFill>
                          <a:srgbClr val="002060"/>
                        </a:solidFill>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fr-BE" altLang="en-US" sz="1800" b="1" dirty="0" err="1">
                          <a:solidFill>
                            <a:schemeClr val="bg1"/>
                          </a:solidFill>
                          <a:latin typeface="Calibri" panose="020F0502020204030204" pitchFamily="34" charset="0"/>
                          <a:cs typeface="Calibri" panose="020F0502020204030204" pitchFamily="34" charset="0"/>
                        </a:rPr>
                        <a:t>Empfehlungen</a:t>
                      </a:r>
                      <a:r>
                        <a:rPr lang="fr-BE" altLang="en-US" sz="1800" b="1" dirty="0">
                          <a:solidFill>
                            <a:schemeClr val="bg1"/>
                          </a:solidFill>
                          <a:latin typeface="Calibri" panose="020F0502020204030204" pitchFamily="34" charset="0"/>
                          <a:cs typeface="Calibri" panose="020F0502020204030204" pitchFamily="34" charset="0"/>
                        </a:rPr>
                        <a:t> </a:t>
                      </a:r>
                      <a:r>
                        <a:rPr lang="fr-BE" altLang="en-US" sz="1800" b="1" dirty="0" err="1">
                          <a:solidFill>
                            <a:schemeClr val="bg1"/>
                          </a:solidFill>
                          <a:latin typeface="Calibri" panose="020F0502020204030204" pitchFamily="34" charset="0"/>
                          <a:cs typeface="Calibri" panose="020F0502020204030204" pitchFamily="34" charset="0"/>
                        </a:rPr>
                        <a:t>zum</a:t>
                      </a:r>
                      <a:r>
                        <a:rPr lang="fr-BE" altLang="en-US" sz="1800" b="1" dirty="0">
                          <a:solidFill>
                            <a:schemeClr val="bg1"/>
                          </a:solidFill>
                          <a:latin typeface="Calibri" panose="020F0502020204030204" pitchFamily="34" charset="0"/>
                          <a:cs typeface="Calibri" panose="020F0502020204030204" pitchFamily="34" charset="0"/>
                        </a:rPr>
                        <a:t> </a:t>
                      </a:r>
                      <a:r>
                        <a:rPr lang="fr-BE" altLang="en-US" sz="1800" b="1" dirty="0" err="1">
                          <a:solidFill>
                            <a:schemeClr val="bg1"/>
                          </a:solidFill>
                          <a:latin typeface="Calibri" panose="020F0502020204030204" pitchFamily="34" charset="0"/>
                          <a:cs typeface="Calibri" panose="020F0502020204030204" pitchFamily="34" charset="0"/>
                        </a:rPr>
                        <a:t>politisch-rechtlichen</a:t>
                      </a:r>
                      <a:r>
                        <a:rPr lang="fr-BE" altLang="en-US" sz="1800" b="1" dirty="0">
                          <a:solidFill>
                            <a:schemeClr val="bg1"/>
                          </a:solidFill>
                          <a:latin typeface="Calibri" panose="020F0502020204030204" pitchFamily="34" charset="0"/>
                          <a:cs typeface="Calibri" panose="020F0502020204030204" pitchFamily="34" charset="0"/>
                        </a:rPr>
                        <a:t> </a:t>
                      </a:r>
                      <a:r>
                        <a:rPr lang="fr-BE" altLang="en-US" sz="1800" b="1" dirty="0" err="1">
                          <a:solidFill>
                            <a:schemeClr val="bg1"/>
                          </a:solidFill>
                          <a:latin typeface="Calibri" panose="020F0502020204030204" pitchFamily="34" charset="0"/>
                          <a:cs typeface="Calibri" panose="020F0502020204030204" pitchFamily="34" charset="0"/>
                        </a:rPr>
                        <a:t>Rahmen</a:t>
                      </a:r>
                      <a:endParaRPr lang="fr-BE" altLang="en-US" sz="1800" b="1" dirty="0">
                        <a:solidFill>
                          <a:schemeClr val="bg1"/>
                        </a:solidFill>
                        <a:latin typeface="Calibri" panose="020F0502020204030204" pitchFamily="34" charset="0"/>
                        <a:cs typeface="Calibri" panose="020F0502020204030204" pitchFamily="34" charset="0"/>
                      </a:endParaRPr>
                    </a:p>
                  </a:txBody>
                  <a:tcPr>
                    <a:solidFill>
                      <a:srgbClr val="7FC2DB"/>
                    </a:solidFill>
                  </a:tcPr>
                </a:tc>
                <a:tc hMerge="1">
                  <a:txBody>
                    <a:bodyPr/>
                    <a:lstStyle/>
                    <a:p>
                      <a:endParaRPr lang="fr-FR" dirty="0"/>
                    </a:p>
                  </a:txBody>
                  <a:tcPr/>
                </a:tc>
                <a:extLst>
                  <a:ext uri="{0D108BD9-81ED-4DB2-BD59-A6C34878D82A}">
                    <a16:rowId xmlns:a16="http://schemas.microsoft.com/office/drawing/2014/main" val="1386753243"/>
                  </a:ext>
                </a:extLst>
              </a:tr>
              <a:tr h="318836">
                <a:tc>
                  <a:txBody>
                    <a:bodyPr/>
                    <a:lstStyle/>
                    <a:p>
                      <a:pPr algn="ctr"/>
                      <a:r>
                        <a:rPr lang="fr-FR" sz="1800" b="1" dirty="0">
                          <a:solidFill>
                            <a:schemeClr val="bg1"/>
                          </a:solidFill>
                          <a:latin typeface="Calibri" panose="020F0502020204030204" pitchFamily="34" charset="0"/>
                          <a:cs typeface="Calibri" panose="020F0502020204030204" pitchFamily="34" charset="0"/>
                        </a:rPr>
                        <a:t>(1)</a:t>
                      </a:r>
                    </a:p>
                  </a:txBody>
                  <a:tcPr>
                    <a:solidFill>
                      <a:srgbClr val="0C80A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altLang="en-US" sz="1800" kern="1200" dirty="0">
                          <a:solidFill>
                            <a:srgbClr val="0C80A1"/>
                          </a:solidFill>
                          <a:latin typeface="Calibri" panose="020F0502020204030204" pitchFamily="34" charset="0"/>
                          <a:ea typeface="+mn-ea"/>
                          <a:cs typeface="Calibri" panose="020F0502020204030204" pitchFamily="34" charset="0"/>
                        </a:rPr>
                        <a:t>Réformer et approfondir les législations: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altLang="en-US" sz="1800" kern="1200" dirty="0">
                          <a:solidFill>
                            <a:srgbClr val="0C80A1"/>
                          </a:solidFill>
                          <a:latin typeface="Calibri" panose="020F0502020204030204" pitchFamily="34" charset="0"/>
                          <a:ea typeface="+mn-ea"/>
                          <a:cs typeface="Calibri" panose="020F0502020204030204" pitchFamily="34" charset="0"/>
                        </a:rPr>
                        <a:t>Droits des patients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altLang="en-US" sz="1800" kern="1200" dirty="0">
                          <a:solidFill>
                            <a:srgbClr val="0C80A1"/>
                          </a:solidFill>
                          <a:latin typeface="Calibri" panose="020F0502020204030204" pitchFamily="34" charset="0"/>
                          <a:ea typeface="+mn-ea"/>
                          <a:cs typeface="Calibri" panose="020F0502020204030204" pitchFamily="34" charset="0"/>
                        </a:rPr>
                        <a:t>Pratiques des professionnels de santé</a:t>
                      </a:r>
                    </a:p>
                  </a:txBody>
                  <a:tcPr>
                    <a:noFill/>
                  </a:tcPr>
                </a:tc>
                <a:tc>
                  <a:txBody>
                    <a:bodyPr/>
                    <a:lstStyle/>
                    <a:p>
                      <a:pPr algn="ctr"/>
                      <a:r>
                        <a:rPr lang="fr-FR" sz="1800" b="1" dirty="0">
                          <a:solidFill>
                            <a:schemeClr val="bg1"/>
                          </a:solidFill>
                          <a:latin typeface="Calibri" panose="020F0502020204030204" pitchFamily="34" charset="0"/>
                          <a:cs typeface="Calibri" panose="020F0502020204030204" pitchFamily="34" charset="0"/>
                        </a:rPr>
                        <a:t>(1)</a:t>
                      </a:r>
                    </a:p>
                  </a:txBody>
                  <a:tcPr>
                    <a:solidFill>
                      <a:srgbClr val="7FC2D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ltLang="en-US" sz="1800" dirty="0">
                          <a:solidFill>
                            <a:srgbClr val="7FC2DB"/>
                          </a:solidFill>
                          <a:latin typeface="Calibri" panose="020F0502020204030204" pitchFamily="34" charset="0"/>
                          <a:cs typeface="Calibri" panose="020F0502020204030204" pitchFamily="34" charset="0"/>
                        </a:rPr>
                        <a:t>Reform und Vertiefung der Gesetzgebung: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altLang="en-US" sz="1800" dirty="0">
                          <a:solidFill>
                            <a:srgbClr val="7FC2DB"/>
                          </a:solidFill>
                          <a:latin typeface="Calibri" panose="020F0502020204030204" pitchFamily="34" charset="0"/>
                          <a:cs typeface="Calibri" panose="020F0502020204030204" pitchFamily="34" charset="0"/>
                        </a:rPr>
                        <a:t>Patientenrechte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altLang="en-US" sz="1800" dirty="0">
                          <a:solidFill>
                            <a:srgbClr val="7FC2DB"/>
                          </a:solidFill>
                          <a:latin typeface="Calibri" panose="020F0502020204030204" pitchFamily="34" charset="0"/>
                          <a:cs typeface="Calibri" panose="020F0502020204030204" pitchFamily="34" charset="0"/>
                        </a:rPr>
                        <a:t>Praktiken von Gesundheitsfachkräften</a:t>
                      </a:r>
                      <a:endParaRPr kumimoji="0" lang="en-US" altLang="en-US" sz="1800" i="0" u="none" strike="noStrike" cap="none" normalizeH="0" baseline="0" dirty="0">
                        <a:ln>
                          <a:noFill/>
                        </a:ln>
                        <a:solidFill>
                          <a:srgbClr val="7FC2DB"/>
                        </a:solidFill>
                        <a:effectLst/>
                        <a:latin typeface="Calibri" panose="020F0502020204030204" pitchFamily="34" charset="0"/>
                        <a:cs typeface="Calibri" panose="020F0502020204030204" pitchFamily="34" charset="0"/>
                      </a:endParaRPr>
                    </a:p>
                  </a:txBody>
                  <a:tcPr>
                    <a:noFill/>
                  </a:tcPr>
                </a:tc>
                <a:extLst>
                  <a:ext uri="{0D108BD9-81ED-4DB2-BD59-A6C34878D82A}">
                    <a16:rowId xmlns:a16="http://schemas.microsoft.com/office/drawing/2014/main" val="1850092035"/>
                  </a:ext>
                </a:extLst>
              </a:tr>
              <a:tr h="1073235">
                <a:tc>
                  <a:txBody>
                    <a:bodyPr/>
                    <a:lstStyle/>
                    <a:p>
                      <a:pPr algn="ctr"/>
                      <a:r>
                        <a:rPr lang="fr-FR" sz="1800" b="1" dirty="0">
                          <a:solidFill>
                            <a:schemeClr val="bg1"/>
                          </a:solidFill>
                          <a:latin typeface="Calibri" panose="020F0502020204030204" pitchFamily="34" charset="0"/>
                          <a:cs typeface="Calibri" panose="020F0502020204030204" pitchFamily="34" charset="0"/>
                        </a:rPr>
                        <a:t>(2)</a:t>
                      </a:r>
                    </a:p>
                  </a:txBody>
                  <a:tcPr>
                    <a:solidFill>
                      <a:srgbClr val="0C80A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altLang="en-US" sz="1800" kern="1200" dirty="0">
                          <a:solidFill>
                            <a:srgbClr val="0C80A1"/>
                          </a:solidFill>
                          <a:latin typeface="Calibri" panose="020F0502020204030204" pitchFamily="34" charset="0"/>
                          <a:ea typeface="+mn-ea"/>
                          <a:cs typeface="Calibri" panose="020F0502020204030204" pitchFamily="34" charset="0"/>
                        </a:rPr>
                        <a:t>Créer un comité consultatif obligatoire de patients</a:t>
                      </a:r>
                      <a:endParaRPr lang="en-US" altLang="en-US" sz="1800" strike="sngStrike" kern="1200" dirty="0">
                        <a:solidFill>
                          <a:srgbClr val="0C80A1"/>
                        </a:solidFill>
                        <a:latin typeface="Calibri" panose="020F0502020204030204" pitchFamily="34" charset="0"/>
                        <a:ea typeface="+mn-ea"/>
                        <a:cs typeface="Calibri" panose="020F0502020204030204" pitchFamily="34" charset="0"/>
                      </a:endParaRPr>
                    </a:p>
                  </a:txBody>
                  <a:tcPr>
                    <a:noFill/>
                  </a:tcPr>
                </a:tc>
                <a:tc>
                  <a:txBody>
                    <a:bodyPr/>
                    <a:lstStyle/>
                    <a:p>
                      <a:pPr algn="ctr"/>
                      <a:r>
                        <a:rPr lang="fr-FR" sz="1800" b="1" dirty="0">
                          <a:solidFill>
                            <a:schemeClr val="bg1"/>
                          </a:solidFill>
                          <a:latin typeface="Calibri" panose="020F0502020204030204" pitchFamily="34" charset="0"/>
                          <a:cs typeface="Calibri" panose="020F0502020204030204" pitchFamily="34" charset="0"/>
                        </a:rPr>
                        <a:t>(2)</a:t>
                      </a:r>
                    </a:p>
                  </a:txBody>
                  <a:tcPr>
                    <a:solidFill>
                      <a:srgbClr val="7FC2D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ltLang="en-US" sz="1800" dirty="0">
                          <a:solidFill>
                            <a:srgbClr val="7FC2DB"/>
                          </a:solidFill>
                          <a:latin typeface="Calibri" panose="020F0502020204030204" pitchFamily="34" charset="0"/>
                          <a:cs typeface="Calibri" panose="020F0502020204030204" pitchFamily="34" charset="0"/>
                        </a:rPr>
                        <a:t>Etablierung eines obligatorischen Patientenbeirats</a:t>
                      </a:r>
                    </a:p>
                  </a:txBody>
                  <a:tcPr>
                    <a:noFill/>
                  </a:tcPr>
                </a:tc>
                <a:extLst>
                  <a:ext uri="{0D108BD9-81ED-4DB2-BD59-A6C34878D82A}">
                    <a16:rowId xmlns:a16="http://schemas.microsoft.com/office/drawing/2014/main" val="4244018972"/>
                  </a:ext>
                </a:extLst>
              </a:tr>
              <a:tr h="1311595">
                <a:tc>
                  <a:txBody>
                    <a:bodyPr/>
                    <a:lstStyle/>
                    <a:p>
                      <a:pPr algn="ctr"/>
                      <a:r>
                        <a:rPr lang="fr-FR" sz="1800" b="1" dirty="0">
                          <a:solidFill>
                            <a:schemeClr val="bg1"/>
                          </a:solidFill>
                          <a:latin typeface="Calibri" panose="020F0502020204030204" pitchFamily="34" charset="0"/>
                          <a:cs typeface="Calibri" panose="020F0502020204030204" pitchFamily="34" charset="0"/>
                        </a:rPr>
                        <a:t>(3)</a:t>
                      </a:r>
                    </a:p>
                  </a:txBody>
                  <a:tcPr>
                    <a:solidFill>
                      <a:srgbClr val="0C80A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altLang="en-US" sz="1800" dirty="0">
                          <a:solidFill>
                            <a:srgbClr val="0C80A1"/>
                          </a:solidFill>
                          <a:latin typeface="Calibri" panose="020F0502020204030204" pitchFamily="34" charset="0"/>
                          <a:cs typeface="Calibri" panose="020F0502020204030204" pitchFamily="34" charset="0"/>
                        </a:rPr>
                        <a:t>Donner les moyens, y compris financier, aux organisations de patients</a:t>
                      </a:r>
                      <a:endParaRPr kumimoji="0" lang="en-US" altLang="en-US" sz="1800" i="0" u="none" strike="sngStrike" cap="none" normalizeH="0" baseline="0" dirty="0">
                        <a:ln>
                          <a:noFill/>
                        </a:ln>
                        <a:solidFill>
                          <a:srgbClr val="0C80A1"/>
                        </a:solidFill>
                        <a:effectLst/>
                        <a:latin typeface="Calibri" panose="020F0502020204030204" pitchFamily="34" charset="0"/>
                        <a:cs typeface="Calibri" panose="020F0502020204030204" pitchFamily="34" charset="0"/>
                      </a:endParaRPr>
                    </a:p>
                  </a:txBody>
                  <a:tcPr>
                    <a:noFill/>
                  </a:tcPr>
                </a:tc>
                <a:tc>
                  <a:txBody>
                    <a:bodyPr/>
                    <a:lstStyle/>
                    <a:p>
                      <a:pPr algn="ctr"/>
                      <a:r>
                        <a:rPr lang="fr-FR" sz="1800" b="1" dirty="0">
                          <a:solidFill>
                            <a:schemeClr val="bg1"/>
                          </a:solidFill>
                          <a:latin typeface="Calibri" panose="020F0502020204030204" pitchFamily="34" charset="0"/>
                          <a:cs typeface="Calibri" panose="020F0502020204030204" pitchFamily="34" charset="0"/>
                        </a:rPr>
                        <a:t>(3)</a:t>
                      </a:r>
                    </a:p>
                  </a:txBody>
                  <a:tcPr>
                    <a:solidFill>
                      <a:srgbClr val="7FC2D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ltLang="en-US" sz="1800" dirty="0">
                          <a:solidFill>
                            <a:srgbClr val="7FC2DB"/>
                          </a:solidFill>
                          <a:latin typeface="Calibri" panose="020F0502020204030204" pitchFamily="34" charset="0"/>
                          <a:cs typeface="Calibri" panose="020F0502020204030204" pitchFamily="34" charset="0"/>
                        </a:rPr>
                        <a:t>Patientenorganisationen die Mittel, auch finanzieller Art, zur Verfügung stellen</a:t>
                      </a:r>
                    </a:p>
                  </a:txBody>
                  <a:tcPr>
                    <a:noFill/>
                  </a:tcPr>
                </a:tc>
                <a:extLst>
                  <a:ext uri="{0D108BD9-81ED-4DB2-BD59-A6C34878D82A}">
                    <a16:rowId xmlns:a16="http://schemas.microsoft.com/office/drawing/2014/main" val="3794121048"/>
                  </a:ext>
                </a:extLst>
              </a:tr>
              <a:tr h="1073235">
                <a:tc>
                  <a:txBody>
                    <a:bodyPr/>
                    <a:lstStyle/>
                    <a:p>
                      <a:pPr algn="ctr"/>
                      <a:r>
                        <a:rPr lang="fr-FR" sz="1800" b="1" dirty="0">
                          <a:solidFill>
                            <a:schemeClr val="bg1"/>
                          </a:solidFill>
                          <a:latin typeface="Calibri" panose="020F0502020204030204" pitchFamily="34" charset="0"/>
                          <a:cs typeface="Calibri" panose="020F0502020204030204" pitchFamily="34" charset="0"/>
                        </a:rPr>
                        <a:t>(4)</a:t>
                      </a:r>
                    </a:p>
                  </a:txBody>
                  <a:tcPr>
                    <a:solidFill>
                      <a:srgbClr val="0C80A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altLang="en-US" sz="1800" dirty="0">
                          <a:solidFill>
                            <a:srgbClr val="0C80A1"/>
                          </a:solidFill>
                          <a:latin typeface="Calibri" panose="020F0502020204030204" pitchFamily="34" charset="0"/>
                          <a:cs typeface="Calibri" panose="020F0502020204030204" pitchFamily="34" charset="0"/>
                        </a:rPr>
                        <a:t>Assurer la continuité du partenariat dans le parcours de soin</a:t>
                      </a:r>
                      <a:endParaRPr kumimoji="0" lang="en-US" altLang="en-US" sz="1800" i="0" u="none" strike="noStrike" cap="none" normalizeH="0" baseline="0" dirty="0">
                        <a:ln>
                          <a:noFill/>
                        </a:ln>
                        <a:solidFill>
                          <a:srgbClr val="0C80A1"/>
                        </a:solidFill>
                        <a:effectLst/>
                        <a:latin typeface="Calibri" panose="020F0502020204030204" pitchFamily="34" charset="0"/>
                        <a:cs typeface="Calibri" panose="020F0502020204030204" pitchFamily="34" charset="0"/>
                      </a:endParaRPr>
                    </a:p>
                  </a:txBody>
                  <a:tcPr>
                    <a:noFill/>
                  </a:tcPr>
                </a:tc>
                <a:tc>
                  <a:txBody>
                    <a:bodyPr/>
                    <a:lstStyle/>
                    <a:p>
                      <a:pPr algn="ctr"/>
                      <a:r>
                        <a:rPr lang="fr-FR" sz="1800" b="1" dirty="0">
                          <a:solidFill>
                            <a:schemeClr val="bg1"/>
                          </a:solidFill>
                          <a:latin typeface="Calibri" panose="020F0502020204030204" pitchFamily="34" charset="0"/>
                          <a:cs typeface="Calibri" panose="020F0502020204030204" pitchFamily="34" charset="0"/>
                        </a:rPr>
                        <a:t>(4)</a:t>
                      </a:r>
                    </a:p>
                  </a:txBody>
                  <a:tcPr>
                    <a:solidFill>
                      <a:srgbClr val="7FC2D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ltLang="en-US" sz="1800" dirty="0">
                          <a:solidFill>
                            <a:srgbClr val="7FC2DB"/>
                          </a:solidFill>
                          <a:latin typeface="Calibri" panose="020F0502020204030204" pitchFamily="34" charset="0"/>
                          <a:cs typeface="Calibri" panose="020F0502020204030204" pitchFamily="34" charset="0"/>
                        </a:rPr>
                        <a:t>Gewährleistung der Kontinuität der Partnerschaft im Pflegeprozesse  </a:t>
                      </a:r>
                      <a:endParaRPr kumimoji="0" lang="en-US" altLang="en-US" sz="1800" i="0" u="none" strike="noStrike" cap="none" normalizeH="0" baseline="0" dirty="0">
                        <a:ln>
                          <a:noFill/>
                        </a:ln>
                        <a:solidFill>
                          <a:srgbClr val="7FC2DB"/>
                        </a:solidFill>
                        <a:effectLst/>
                        <a:latin typeface="Calibri" panose="020F0502020204030204" pitchFamily="34" charset="0"/>
                        <a:cs typeface="Calibri" panose="020F0502020204030204" pitchFamily="34" charset="0"/>
                      </a:endParaRPr>
                    </a:p>
                  </a:txBody>
                  <a:tcPr>
                    <a:noFill/>
                  </a:tcPr>
                </a:tc>
                <a:extLst>
                  <a:ext uri="{0D108BD9-81ED-4DB2-BD59-A6C34878D82A}">
                    <a16:rowId xmlns:a16="http://schemas.microsoft.com/office/drawing/2014/main" val="2579561873"/>
                  </a:ext>
                </a:extLst>
              </a:tr>
            </a:tbl>
          </a:graphicData>
        </a:graphic>
      </p:graphicFrame>
      <p:sp>
        <p:nvSpPr>
          <p:cNvPr id="9" name="Espace réservé du texte 4">
            <a:extLst>
              <a:ext uri="{FF2B5EF4-FFF2-40B4-BE49-F238E27FC236}">
                <a16:creationId xmlns:a16="http://schemas.microsoft.com/office/drawing/2014/main" id="{555C63CD-5D37-F369-EAD2-40B51E46C4EE}"/>
              </a:ext>
            </a:extLst>
          </p:cNvPr>
          <p:cNvSpPr>
            <a:spLocks noGrp="1"/>
          </p:cNvSpPr>
          <p:nvPr>
            <p:ph type="body"/>
          </p:nvPr>
        </p:nvSpPr>
        <p:spPr>
          <a:xfrm>
            <a:off x="6637120" y="519120"/>
            <a:ext cx="5473800" cy="2259939"/>
          </a:xfrm>
        </p:spPr>
        <p:txBody>
          <a:bodyPr/>
          <a:lstStyle/>
          <a:p>
            <a:pPr algn="ctr"/>
            <a:r>
              <a:rPr lang="de-DE" sz="3200" dirty="0">
                <a:solidFill>
                  <a:srgbClr val="7FC2DB"/>
                </a:solidFill>
                <a:latin typeface="Calibri" panose="020F0502020204030204" pitchFamily="34" charset="0"/>
                <a:cs typeface="Calibri" panose="020F0502020204030204" pitchFamily="34" charset="0"/>
              </a:rPr>
              <a:t>Ein systemischer Ansatz für Engagement in Bezug auf die Aspekte</a:t>
            </a:r>
          </a:p>
          <a:p>
            <a:pPr algn="ctr"/>
            <a:r>
              <a:rPr lang="de-DE" sz="3200" dirty="0">
                <a:solidFill>
                  <a:srgbClr val="7FC2DB"/>
                </a:solidFill>
                <a:latin typeface="Calibri" panose="020F0502020204030204" pitchFamily="34" charset="0"/>
                <a:cs typeface="Calibri" panose="020F0502020204030204" pitchFamily="34" charset="0"/>
              </a:rPr>
              <a:t>MAKRO</a:t>
            </a:r>
            <a:endParaRPr lang="fr-FR" sz="3200" dirty="0"/>
          </a:p>
        </p:txBody>
      </p:sp>
      <p:sp>
        <p:nvSpPr>
          <p:cNvPr id="10" name="Espace réservé du texte 5">
            <a:extLst>
              <a:ext uri="{FF2B5EF4-FFF2-40B4-BE49-F238E27FC236}">
                <a16:creationId xmlns:a16="http://schemas.microsoft.com/office/drawing/2014/main" id="{9C05C5B2-D4EC-163F-6F54-8DEB995C0977}"/>
              </a:ext>
            </a:extLst>
          </p:cNvPr>
          <p:cNvSpPr>
            <a:spLocks noGrp="1"/>
          </p:cNvSpPr>
          <p:nvPr>
            <p:ph type="body"/>
          </p:nvPr>
        </p:nvSpPr>
        <p:spPr>
          <a:xfrm>
            <a:off x="889360" y="519120"/>
            <a:ext cx="5473800" cy="1901351"/>
          </a:xfrm>
        </p:spPr>
        <p:txBody>
          <a:bodyPr/>
          <a:lstStyle/>
          <a:p>
            <a:pPr algn="ctr"/>
            <a:r>
              <a:rPr lang="fr-FR" sz="3200" dirty="0">
                <a:solidFill>
                  <a:srgbClr val="0C80A1"/>
                </a:solidFill>
                <a:latin typeface="Calibri" panose="020F0502020204030204" pitchFamily="34" charset="0"/>
                <a:cs typeface="Calibri" panose="020F0502020204030204" pitchFamily="34" charset="0"/>
              </a:rPr>
              <a:t>Une approche systémique de l’engagement sur les aspects MACRO</a:t>
            </a:r>
            <a:endParaRPr lang="fr-FR" sz="3200" dirty="0"/>
          </a:p>
        </p:txBody>
      </p:sp>
      <p:sp>
        <p:nvSpPr>
          <p:cNvPr id="2" name="Slide Number Placeholder 1">
            <a:extLst>
              <a:ext uri="{FF2B5EF4-FFF2-40B4-BE49-F238E27FC236}">
                <a16:creationId xmlns:a16="http://schemas.microsoft.com/office/drawing/2014/main" id="{0E92CDC4-1230-457B-BA49-9C0ACC1265D5}"/>
              </a:ext>
            </a:extLst>
          </p:cNvPr>
          <p:cNvSpPr>
            <a:spLocks noGrp="1"/>
          </p:cNvSpPr>
          <p:nvPr>
            <p:ph type="sldNum" sz="quarter" idx="4"/>
          </p:nvPr>
        </p:nvSpPr>
        <p:spPr/>
        <p:txBody>
          <a:bodyPr/>
          <a:lstStyle/>
          <a:p>
            <a:fld id="{C792C391-8669-2F49-9710-675C0ECA7DF0}" type="slidenum">
              <a:rPr lang="fr-FR" smtClean="0"/>
              <a:pPr/>
              <a:t>9</a:t>
            </a:fld>
            <a:endParaRPr lang="fr-FR" dirty="0"/>
          </a:p>
        </p:txBody>
      </p:sp>
    </p:spTree>
    <p:extLst>
      <p:ext uri="{BB962C8B-B14F-4D97-AF65-F5344CB8AC3E}">
        <p14:creationId xmlns:p14="http://schemas.microsoft.com/office/powerpoint/2010/main" val="25275192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au 8">
            <a:extLst>
              <a:ext uri="{FF2B5EF4-FFF2-40B4-BE49-F238E27FC236}">
                <a16:creationId xmlns:a16="http://schemas.microsoft.com/office/drawing/2014/main" id="{E7B29179-0763-D349-22ED-811E30064240}"/>
              </a:ext>
            </a:extLst>
          </p:cNvPr>
          <p:cNvGraphicFramePr>
            <a:graphicFrameLocks noGrp="1"/>
          </p:cNvGraphicFramePr>
          <p:nvPr>
            <p:extLst>
              <p:ext uri="{D42A27DB-BD31-4B8C-83A1-F6EECF244321}">
                <p14:modId xmlns:p14="http://schemas.microsoft.com/office/powerpoint/2010/main" val="944730451"/>
              </p:ext>
            </p:extLst>
          </p:nvPr>
        </p:nvGraphicFramePr>
        <p:xfrm>
          <a:off x="884840" y="2779059"/>
          <a:ext cx="11226080" cy="5791462"/>
        </p:xfrm>
        <a:graphic>
          <a:graphicData uri="http://schemas.openxmlformats.org/drawingml/2006/table">
            <a:tbl>
              <a:tblPr firstRow="1" bandRow="1">
                <a:tableStyleId>{5C22544A-7EE6-4342-B048-85BDC9FD1C3A}</a:tableStyleId>
              </a:tblPr>
              <a:tblGrid>
                <a:gridCol w="562960">
                  <a:extLst>
                    <a:ext uri="{9D8B030D-6E8A-4147-A177-3AD203B41FA5}">
                      <a16:colId xmlns:a16="http://schemas.microsoft.com/office/drawing/2014/main" val="2457297729"/>
                    </a:ext>
                  </a:extLst>
                </a:gridCol>
                <a:gridCol w="5050080">
                  <a:extLst>
                    <a:ext uri="{9D8B030D-6E8A-4147-A177-3AD203B41FA5}">
                      <a16:colId xmlns:a16="http://schemas.microsoft.com/office/drawing/2014/main" val="3539372396"/>
                    </a:ext>
                  </a:extLst>
                </a:gridCol>
                <a:gridCol w="560973">
                  <a:extLst>
                    <a:ext uri="{9D8B030D-6E8A-4147-A177-3AD203B41FA5}">
                      <a16:colId xmlns:a16="http://schemas.microsoft.com/office/drawing/2014/main" val="724758170"/>
                    </a:ext>
                  </a:extLst>
                </a:gridCol>
                <a:gridCol w="5052067">
                  <a:extLst>
                    <a:ext uri="{9D8B030D-6E8A-4147-A177-3AD203B41FA5}">
                      <a16:colId xmlns:a16="http://schemas.microsoft.com/office/drawing/2014/main" val="214409374"/>
                    </a:ext>
                  </a:extLst>
                </a:gridCol>
              </a:tblGrid>
              <a:tr h="1086788">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200" b="1" kern="1200" dirty="0">
                          <a:solidFill>
                            <a:srgbClr val="FFC000"/>
                          </a:solidFill>
                          <a:latin typeface="Calibri" panose="020F0502020204030204" pitchFamily="34" charset="0"/>
                          <a:ea typeface="+mn-ea"/>
                          <a:cs typeface="Calibri" panose="020F0502020204030204" pitchFamily="34" charset="0"/>
                        </a:rPr>
                        <a:t>MESO (la coordination des structures de soins)</a:t>
                      </a:r>
                      <a:endParaRPr kumimoji="0" lang="fr-BE" sz="2200" b="1" i="0" u="none" strike="noStrike" kern="1200" cap="none" normalizeH="0" baseline="0" dirty="0">
                        <a:ln>
                          <a:noFill/>
                        </a:ln>
                        <a:solidFill>
                          <a:srgbClr val="FFC000"/>
                        </a:solidFill>
                        <a:effectLst/>
                        <a:latin typeface="Calibri" panose="020F050202020403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altLang="en-US" sz="1800" b="1" i="0" u="none" strike="noStrike" kern="1200" cap="none" normalizeH="0" baseline="0" dirty="0">
                          <a:ln>
                            <a:noFill/>
                          </a:ln>
                          <a:solidFill>
                            <a:schemeClr val="bg1"/>
                          </a:solidFill>
                          <a:effectLst/>
                          <a:latin typeface="Calibri" panose="020F0502020204030204" pitchFamily="34" charset="0"/>
                          <a:ea typeface="+mn-ea"/>
                          <a:cs typeface="Calibri" panose="020F0502020204030204" pitchFamily="34" charset="0"/>
                        </a:rPr>
                        <a:t>Recommandations institutionnelles APPS</a:t>
                      </a:r>
                    </a:p>
                  </a:txBody>
                  <a:tcPr>
                    <a:solidFill>
                      <a:srgbClr val="0C80A1"/>
                    </a:solidFill>
                  </a:tcPr>
                </a:tc>
                <a:tc hMerge="1">
                  <a:txBody>
                    <a:bodyPr/>
                    <a:lstStyle/>
                    <a:p>
                      <a:endParaRPr lang="fr-FR" dirty="0"/>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2200" b="1" kern="1200" dirty="0">
                          <a:solidFill>
                            <a:srgbClr val="002060"/>
                          </a:solidFill>
                          <a:latin typeface="Calibri" panose="020F0502020204030204" pitchFamily="34" charset="0"/>
                          <a:ea typeface="+mn-ea"/>
                          <a:cs typeface="Calibri" panose="020F0502020204030204" pitchFamily="34" charset="0"/>
                        </a:rPr>
                        <a:t>MESO (die Koordination der Pflegestrukturen) </a:t>
                      </a:r>
                      <a:endParaRPr lang="fr-BE" altLang="en-US" sz="2200" b="1" kern="1200" dirty="0">
                        <a:solidFill>
                          <a:srgbClr val="002060"/>
                        </a:solidFill>
                        <a:latin typeface="Calibri" panose="020F050202020403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de-DE" altLang="en-US" sz="1800" b="1" kern="1200" dirty="0">
                          <a:solidFill>
                            <a:schemeClr val="bg1"/>
                          </a:solidFill>
                          <a:latin typeface="Calibri" panose="020F0502020204030204" pitchFamily="34" charset="0"/>
                          <a:ea typeface="+mn-ea"/>
                          <a:cs typeface="Calibri" panose="020F0502020204030204" pitchFamily="34" charset="0"/>
                        </a:rPr>
                        <a:t>Patient Partner Institutionelle Empfehlungen</a:t>
                      </a:r>
                    </a:p>
                  </a:txBody>
                  <a:tcPr>
                    <a:solidFill>
                      <a:srgbClr val="7FC2DB"/>
                    </a:solidFill>
                  </a:tcPr>
                </a:tc>
                <a:tc hMerge="1">
                  <a:txBody>
                    <a:bodyPr/>
                    <a:lstStyle/>
                    <a:p>
                      <a:endParaRPr lang="fr-FR" dirty="0"/>
                    </a:p>
                  </a:txBody>
                  <a:tcPr/>
                </a:tc>
                <a:extLst>
                  <a:ext uri="{0D108BD9-81ED-4DB2-BD59-A6C34878D82A}">
                    <a16:rowId xmlns:a16="http://schemas.microsoft.com/office/drawing/2014/main" val="1386753243"/>
                  </a:ext>
                </a:extLst>
              </a:tr>
              <a:tr h="1246609">
                <a:tc>
                  <a:txBody>
                    <a:bodyPr/>
                    <a:lstStyle/>
                    <a:p>
                      <a:pPr algn="ctr"/>
                      <a:r>
                        <a:rPr lang="fr-FR" sz="1800" dirty="0">
                          <a:solidFill>
                            <a:schemeClr val="bg1"/>
                          </a:solidFill>
                          <a:latin typeface="Calibri" panose="020F0502020204030204" pitchFamily="34" charset="0"/>
                          <a:cs typeface="Calibri" panose="020F0502020204030204" pitchFamily="34" charset="0"/>
                        </a:rPr>
                        <a:t>(1)</a:t>
                      </a:r>
                    </a:p>
                  </a:txBody>
                  <a:tcPr>
                    <a:solidFill>
                      <a:srgbClr val="0C80A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altLang="en-US" sz="1800" dirty="0">
                          <a:solidFill>
                            <a:srgbClr val="26708C"/>
                          </a:solidFill>
                          <a:latin typeface="Calibri" panose="020F0502020204030204" pitchFamily="34" charset="0"/>
                          <a:cs typeface="Calibri" panose="020F0502020204030204" pitchFamily="34" charset="0"/>
                        </a:rPr>
                        <a:t>Formaliser et harmoniser  l’engagement du patient niveau de la structure hospitalière</a:t>
                      </a:r>
                      <a:endParaRPr kumimoji="0" lang="en-US" altLang="en-US" sz="400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txBody>
                  <a:tcPr>
                    <a:noFill/>
                  </a:tcPr>
                </a:tc>
                <a:tc>
                  <a:txBody>
                    <a:bodyPr/>
                    <a:lstStyle/>
                    <a:p>
                      <a:pPr algn="ctr"/>
                      <a:r>
                        <a:rPr lang="fr-FR" sz="1800" dirty="0">
                          <a:solidFill>
                            <a:schemeClr val="bg1"/>
                          </a:solidFill>
                          <a:latin typeface="Calibri" panose="020F0502020204030204" pitchFamily="34" charset="0"/>
                          <a:cs typeface="Calibri" panose="020F0502020204030204" pitchFamily="34" charset="0"/>
                        </a:rPr>
                        <a:t>(1)</a:t>
                      </a:r>
                    </a:p>
                  </a:txBody>
                  <a:tcPr>
                    <a:solidFill>
                      <a:srgbClr val="7FC2D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ltLang="en-US" sz="1800" dirty="0">
                          <a:solidFill>
                            <a:srgbClr val="7FC2DB"/>
                          </a:solidFill>
                          <a:latin typeface="Calibri" panose="020F0502020204030204" pitchFamily="34" charset="0"/>
                          <a:cs typeface="Calibri" panose="020F0502020204030204" pitchFamily="34" charset="0"/>
                        </a:rPr>
                        <a:t>Formalisierung und Harmonisierung der Verpflichtung des Patienten Ebene der Krankenhausstruktur</a:t>
                      </a:r>
                    </a:p>
                  </a:txBody>
                  <a:tcPr>
                    <a:noFill/>
                  </a:tcPr>
                </a:tc>
                <a:extLst>
                  <a:ext uri="{0D108BD9-81ED-4DB2-BD59-A6C34878D82A}">
                    <a16:rowId xmlns:a16="http://schemas.microsoft.com/office/drawing/2014/main" val="1850092035"/>
                  </a:ext>
                </a:extLst>
              </a:tr>
              <a:tr h="1073235">
                <a:tc>
                  <a:txBody>
                    <a:bodyPr/>
                    <a:lstStyle/>
                    <a:p>
                      <a:pPr algn="ctr"/>
                      <a:r>
                        <a:rPr lang="fr-FR" sz="1800" dirty="0">
                          <a:solidFill>
                            <a:schemeClr val="bg1"/>
                          </a:solidFill>
                          <a:latin typeface="Calibri" panose="020F0502020204030204" pitchFamily="34" charset="0"/>
                          <a:cs typeface="Calibri" panose="020F0502020204030204" pitchFamily="34" charset="0"/>
                        </a:rPr>
                        <a:t>(2)</a:t>
                      </a:r>
                    </a:p>
                  </a:txBody>
                  <a:tcPr>
                    <a:solidFill>
                      <a:srgbClr val="0C80A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altLang="en-US" sz="1800" dirty="0">
                          <a:solidFill>
                            <a:srgbClr val="26708C"/>
                          </a:solidFill>
                          <a:latin typeface="Calibri" panose="020F0502020204030204" pitchFamily="34" charset="0"/>
                          <a:cs typeface="Calibri" panose="020F0502020204030204" pitchFamily="34" charset="0"/>
                        </a:rPr>
                        <a:t>Multiplier la participation des patients dans les instances consultatives et décisionnelles au sein de l’hôpital</a:t>
                      </a:r>
                    </a:p>
                  </a:txBody>
                  <a:tcPr>
                    <a:noFill/>
                  </a:tcPr>
                </a:tc>
                <a:tc>
                  <a:txBody>
                    <a:bodyPr/>
                    <a:lstStyle/>
                    <a:p>
                      <a:pPr algn="ctr"/>
                      <a:r>
                        <a:rPr lang="fr-FR" sz="1800" dirty="0">
                          <a:solidFill>
                            <a:schemeClr val="bg1"/>
                          </a:solidFill>
                          <a:latin typeface="Calibri" panose="020F0502020204030204" pitchFamily="34" charset="0"/>
                          <a:cs typeface="Calibri" panose="020F0502020204030204" pitchFamily="34" charset="0"/>
                        </a:rPr>
                        <a:t>(2)</a:t>
                      </a:r>
                    </a:p>
                  </a:txBody>
                  <a:tcPr>
                    <a:solidFill>
                      <a:srgbClr val="7FC2D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ltLang="en-US" sz="1800" dirty="0">
                          <a:solidFill>
                            <a:srgbClr val="7FC2DB"/>
                          </a:solidFill>
                          <a:latin typeface="Calibri" panose="020F0502020204030204" pitchFamily="34" charset="0"/>
                          <a:cs typeface="Calibri" panose="020F0502020204030204" pitchFamily="34" charset="0"/>
                        </a:rPr>
                        <a:t>Vermehrte Patientenbeteiligung in Beratungs- und Entscheidungsgremien innerhalb des Krankenhauses</a:t>
                      </a:r>
                    </a:p>
                  </a:txBody>
                  <a:tcPr>
                    <a:noFill/>
                  </a:tcPr>
                </a:tc>
                <a:extLst>
                  <a:ext uri="{0D108BD9-81ED-4DB2-BD59-A6C34878D82A}">
                    <a16:rowId xmlns:a16="http://schemas.microsoft.com/office/drawing/2014/main" val="4244018972"/>
                  </a:ext>
                </a:extLst>
              </a:tr>
              <a:tr h="1311595">
                <a:tc>
                  <a:txBody>
                    <a:bodyPr/>
                    <a:lstStyle/>
                    <a:p>
                      <a:pPr algn="ctr"/>
                      <a:r>
                        <a:rPr lang="fr-FR" sz="1800" dirty="0">
                          <a:solidFill>
                            <a:schemeClr val="bg1"/>
                          </a:solidFill>
                          <a:latin typeface="Calibri" panose="020F0502020204030204" pitchFamily="34" charset="0"/>
                          <a:cs typeface="Calibri" panose="020F0502020204030204" pitchFamily="34" charset="0"/>
                        </a:rPr>
                        <a:t>(3)</a:t>
                      </a:r>
                    </a:p>
                  </a:txBody>
                  <a:tcPr>
                    <a:solidFill>
                      <a:srgbClr val="0C80A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altLang="en-US" sz="1800" dirty="0">
                          <a:solidFill>
                            <a:srgbClr val="26708C"/>
                          </a:solidFill>
                          <a:latin typeface="Calibri" panose="020F0502020204030204" pitchFamily="34" charset="0"/>
                          <a:cs typeface="Calibri" panose="020F0502020204030204" pitchFamily="34" charset="0"/>
                        </a:rPr>
                        <a:t>Accompagner les professionnels de santé dans le développement d’initiatives relevant d’une culture de partenariat patient </a:t>
                      </a:r>
                      <a:endParaRPr kumimoji="0" lang="en-US" altLang="en-US" sz="400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txBody>
                  <a:tcPr>
                    <a:noFill/>
                  </a:tcPr>
                </a:tc>
                <a:tc>
                  <a:txBody>
                    <a:bodyPr/>
                    <a:lstStyle/>
                    <a:p>
                      <a:pPr algn="ctr"/>
                      <a:r>
                        <a:rPr lang="fr-FR" sz="1800" dirty="0">
                          <a:solidFill>
                            <a:schemeClr val="bg1"/>
                          </a:solidFill>
                          <a:latin typeface="Calibri" panose="020F0502020204030204" pitchFamily="34" charset="0"/>
                          <a:cs typeface="Calibri" panose="020F0502020204030204" pitchFamily="34" charset="0"/>
                        </a:rPr>
                        <a:t>(3)</a:t>
                      </a:r>
                    </a:p>
                  </a:txBody>
                  <a:tcPr>
                    <a:solidFill>
                      <a:srgbClr val="7FC2D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ltLang="en-US" sz="1800" dirty="0">
                          <a:solidFill>
                            <a:srgbClr val="7FC2DB"/>
                          </a:solidFill>
                          <a:latin typeface="Calibri" panose="020F0502020204030204" pitchFamily="34" charset="0"/>
                          <a:cs typeface="Calibri" panose="020F0502020204030204" pitchFamily="34" charset="0"/>
                        </a:rPr>
                        <a:t>Unterstützung von Angehörigen der Gesundheitsberufe bei der Entwicklung von Initiativen, die Teil einer Kultur der Patientenpartnerschaft sind</a:t>
                      </a:r>
                    </a:p>
                  </a:txBody>
                  <a:tcPr>
                    <a:noFill/>
                  </a:tcPr>
                </a:tc>
                <a:extLst>
                  <a:ext uri="{0D108BD9-81ED-4DB2-BD59-A6C34878D82A}">
                    <a16:rowId xmlns:a16="http://schemas.microsoft.com/office/drawing/2014/main" val="3794121048"/>
                  </a:ext>
                </a:extLst>
              </a:tr>
              <a:tr h="1073235">
                <a:tc>
                  <a:txBody>
                    <a:bodyPr/>
                    <a:lstStyle/>
                    <a:p>
                      <a:pPr algn="ctr"/>
                      <a:r>
                        <a:rPr lang="fr-FR" sz="1800" dirty="0">
                          <a:solidFill>
                            <a:schemeClr val="bg1"/>
                          </a:solidFill>
                          <a:latin typeface="Calibri" panose="020F0502020204030204" pitchFamily="34" charset="0"/>
                          <a:cs typeface="Calibri" panose="020F0502020204030204" pitchFamily="34" charset="0"/>
                        </a:rPr>
                        <a:t>(4)</a:t>
                      </a:r>
                    </a:p>
                  </a:txBody>
                  <a:tcPr>
                    <a:solidFill>
                      <a:srgbClr val="0C80A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altLang="en-US" sz="1800" dirty="0">
                          <a:solidFill>
                            <a:srgbClr val="26708C"/>
                          </a:solidFill>
                          <a:latin typeface="Calibri" panose="020F0502020204030204" pitchFamily="34" charset="0"/>
                          <a:cs typeface="Calibri" panose="020F0502020204030204" pitchFamily="34" charset="0"/>
                        </a:rPr>
                        <a:t>Intégrer un Comité des Patients dans toutes les institutions hospitalières</a:t>
                      </a:r>
                      <a:endParaRPr kumimoji="0" lang="en-US" altLang="en-US" sz="1800" i="0" u="none" strike="noStrike" cap="none" normalizeH="0" baseline="0" dirty="0">
                        <a:ln>
                          <a:noFill/>
                        </a:ln>
                        <a:solidFill>
                          <a:srgbClr val="0C80A1"/>
                        </a:solidFill>
                        <a:effectLst/>
                        <a:latin typeface="Calibri" panose="020F0502020204030204" pitchFamily="34" charset="0"/>
                        <a:cs typeface="Calibri" panose="020F0502020204030204" pitchFamily="34" charset="0"/>
                      </a:endParaRPr>
                    </a:p>
                    <a:p>
                      <a:endParaRPr lang="fr-FR" sz="1800" dirty="0">
                        <a:solidFill>
                          <a:srgbClr val="0C80A1"/>
                        </a:solidFill>
                        <a:latin typeface="Calibri" panose="020F0502020204030204" pitchFamily="34" charset="0"/>
                        <a:cs typeface="Calibri" panose="020F0502020204030204" pitchFamily="34" charset="0"/>
                      </a:endParaRPr>
                    </a:p>
                  </a:txBody>
                  <a:tcPr>
                    <a:noFill/>
                  </a:tcPr>
                </a:tc>
                <a:tc>
                  <a:txBody>
                    <a:bodyPr/>
                    <a:lstStyle/>
                    <a:p>
                      <a:pPr algn="ctr"/>
                      <a:r>
                        <a:rPr lang="fr-FR" sz="1800" dirty="0">
                          <a:solidFill>
                            <a:schemeClr val="bg1"/>
                          </a:solidFill>
                          <a:latin typeface="Calibri" panose="020F0502020204030204" pitchFamily="34" charset="0"/>
                          <a:cs typeface="Calibri" panose="020F0502020204030204" pitchFamily="34" charset="0"/>
                        </a:rPr>
                        <a:t>(4)</a:t>
                      </a:r>
                    </a:p>
                  </a:txBody>
                  <a:tcPr>
                    <a:solidFill>
                      <a:srgbClr val="7FC2D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ltLang="en-US" sz="1800" dirty="0">
                          <a:solidFill>
                            <a:srgbClr val="7FC2DB"/>
                          </a:solidFill>
                          <a:latin typeface="Calibri" panose="020F0502020204030204" pitchFamily="34" charset="0"/>
                          <a:cs typeface="Calibri" panose="020F0502020204030204" pitchFamily="34" charset="0"/>
                        </a:rPr>
                        <a:t>Integration eines Patientenkomitees in allen stationären Einrichtungen</a:t>
                      </a:r>
                    </a:p>
                  </a:txBody>
                  <a:tcPr>
                    <a:noFill/>
                  </a:tcPr>
                </a:tc>
                <a:extLst>
                  <a:ext uri="{0D108BD9-81ED-4DB2-BD59-A6C34878D82A}">
                    <a16:rowId xmlns:a16="http://schemas.microsoft.com/office/drawing/2014/main" val="2579561873"/>
                  </a:ext>
                </a:extLst>
              </a:tr>
            </a:tbl>
          </a:graphicData>
        </a:graphic>
      </p:graphicFrame>
      <p:sp>
        <p:nvSpPr>
          <p:cNvPr id="9" name="Espace réservé du texte 4">
            <a:extLst>
              <a:ext uri="{FF2B5EF4-FFF2-40B4-BE49-F238E27FC236}">
                <a16:creationId xmlns:a16="http://schemas.microsoft.com/office/drawing/2014/main" id="{555C63CD-5D37-F369-EAD2-40B51E46C4EE}"/>
              </a:ext>
            </a:extLst>
          </p:cNvPr>
          <p:cNvSpPr>
            <a:spLocks noGrp="1"/>
          </p:cNvSpPr>
          <p:nvPr>
            <p:ph type="body"/>
          </p:nvPr>
        </p:nvSpPr>
        <p:spPr>
          <a:xfrm>
            <a:off x="6637120" y="519120"/>
            <a:ext cx="5473800" cy="2259939"/>
          </a:xfrm>
        </p:spPr>
        <p:txBody>
          <a:bodyPr/>
          <a:lstStyle/>
          <a:p>
            <a:pPr algn="ctr"/>
            <a:r>
              <a:rPr lang="de-DE" sz="3200" dirty="0">
                <a:solidFill>
                  <a:srgbClr val="7FC2DB"/>
                </a:solidFill>
                <a:latin typeface="Calibri" panose="020F0502020204030204" pitchFamily="34" charset="0"/>
                <a:cs typeface="Calibri" panose="020F0502020204030204" pitchFamily="34" charset="0"/>
              </a:rPr>
              <a:t>Ein systemischer Ansatz für Engagement in Bezug auf die Aspekte</a:t>
            </a:r>
          </a:p>
          <a:p>
            <a:pPr algn="ctr"/>
            <a:r>
              <a:rPr lang="de-DE" sz="3200" dirty="0">
                <a:solidFill>
                  <a:srgbClr val="7FC2DB"/>
                </a:solidFill>
                <a:latin typeface="Calibri" panose="020F0502020204030204" pitchFamily="34" charset="0"/>
                <a:cs typeface="Calibri" panose="020F0502020204030204" pitchFamily="34" charset="0"/>
              </a:rPr>
              <a:t>MESO</a:t>
            </a:r>
          </a:p>
        </p:txBody>
      </p:sp>
      <p:sp>
        <p:nvSpPr>
          <p:cNvPr id="10" name="Espace réservé du texte 5">
            <a:extLst>
              <a:ext uri="{FF2B5EF4-FFF2-40B4-BE49-F238E27FC236}">
                <a16:creationId xmlns:a16="http://schemas.microsoft.com/office/drawing/2014/main" id="{9C05C5B2-D4EC-163F-6F54-8DEB995C0977}"/>
              </a:ext>
            </a:extLst>
          </p:cNvPr>
          <p:cNvSpPr>
            <a:spLocks noGrp="1"/>
          </p:cNvSpPr>
          <p:nvPr>
            <p:ph type="body"/>
          </p:nvPr>
        </p:nvSpPr>
        <p:spPr>
          <a:xfrm>
            <a:off x="889360" y="519120"/>
            <a:ext cx="5473800" cy="1901351"/>
          </a:xfrm>
        </p:spPr>
        <p:txBody>
          <a:bodyPr/>
          <a:lstStyle/>
          <a:p>
            <a:pPr algn="ctr"/>
            <a:r>
              <a:rPr lang="fr-FR" sz="3200" dirty="0">
                <a:solidFill>
                  <a:srgbClr val="0C80A1"/>
                </a:solidFill>
                <a:latin typeface="Calibri" panose="020F0502020204030204" pitchFamily="34" charset="0"/>
                <a:cs typeface="Calibri" panose="020F0502020204030204" pitchFamily="34" charset="0"/>
              </a:rPr>
              <a:t>Une approche systémique de l’engagement sur les aspects MESO</a:t>
            </a:r>
            <a:endParaRPr lang="fr-FR" sz="3200" dirty="0"/>
          </a:p>
        </p:txBody>
      </p:sp>
      <p:sp>
        <p:nvSpPr>
          <p:cNvPr id="2" name="Slide Number Placeholder 1">
            <a:extLst>
              <a:ext uri="{FF2B5EF4-FFF2-40B4-BE49-F238E27FC236}">
                <a16:creationId xmlns:a16="http://schemas.microsoft.com/office/drawing/2014/main" id="{E37DE004-FE88-40B9-AEAA-963D995ED449}"/>
              </a:ext>
            </a:extLst>
          </p:cNvPr>
          <p:cNvSpPr>
            <a:spLocks noGrp="1"/>
          </p:cNvSpPr>
          <p:nvPr>
            <p:ph type="sldNum" sz="quarter" idx="4"/>
          </p:nvPr>
        </p:nvSpPr>
        <p:spPr/>
        <p:txBody>
          <a:bodyPr/>
          <a:lstStyle/>
          <a:p>
            <a:fld id="{C792C391-8669-2F49-9710-675C0ECA7DF0}" type="slidenum">
              <a:rPr lang="fr-FR" smtClean="0"/>
              <a:pPr/>
              <a:t>10</a:t>
            </a:fld>
            <a:endParaRPr lang="fr-FR" dirty="0"/>
          </a:p>
        </p:txBody>
      </p:sp>
    </p:spTree>
    <p:extLst>
      <p:ext uri="{BB962C8B-B14F-4D97-AF65-F5344CB8AC3E}">
        <p14:creationId xmlns:p14="http://schemas.microsoft.com/office/powerpoint/2010/main" val="2530915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0690160AF932646B16DACEC1D7A6A7E" ma:contentTypeVersion="10" ma:contentTypeDescription="Crée un document." ma:contentTypeScope="" ma:versionID="ccdf952e64c43e4d84beafb7c2ef07a2">
  <xsd:schema xmlns:xsd="http://www.w3.org/2001/XMLSchema" xmlns:xs="http://www.w3.org/2001/XMLSchema" xmlns:p="http://schemas.microsoft.com/office/2006/metadata/properties" xmlns:ns3="97fcefb5-97cb-4be9-ae5c-6daea91c36cd" targetNamespace="http://schemas.microsoft.com/office/2006/metadata/properties" ma:root="true" ma:fieldsID="77fd2dca7d3c34e41eefb0c043dbfc37" ns3:_="">
    <xsd:import namespace="97fcefb5-97cb-4be9-ae5c-6daea91c36cd"/>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LengthInSeconds" minOccurs="0"/>
                <xsd:element ref="ns3:MediaServiceDateTaken"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fcefb5-97cb-4be9-ae5c-6daea91c36c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LengthInSeconds" ma:index="12" nillable="true" ma:displayName="Length (seconds)" ma:internalName="MediaLengthInSeconds" ma:readOnly="true">
      <xsd:simpleType>
        <xsd:restriction base="dms:Unknown"/>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5AF19A7-2310-41A6-948B-9BF50A4387E7}">
  <ds:schemaRefs>
    <ds:schemaRef ds:uri="http://www.w3.org/XML/1998/namespace"/>
    <ds:schemaRef ds:uri="http://purl.org/dc/terms/"/>
    <ds:schemaRef ds:uri="http://schemas.microsoft.com/office/infopath/2007/PartnerControl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97fcefb5-97cb-4be9-ae5c-6daea91c36cd"/>
    <ds:schemaRef ds:uri="http://purl.org/dc/dcmitype/"/>
  </ds:schemaRefs>
</ds:datastoreItem>
</file>

<file path=customXml/itemProps2.xml><?xml version="1.0" encoding="utf-8"?>
<ds:datastoreItem xmlns:ds="http://schemas.openxmlformats.org/officeDocument/2006/customXml" ds:itemID="{F218635D-366D-4B78-97AA-7A79D33F32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7fcefb5-97cb-4be9-ae5c-6daea91c36c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5FF065C-F794-4289-8B75-BBB54092415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apps_modele (1)</Template>
  <TotalTime>9373</TotalTime>
  <Words>2552</Words>
  <Application>Microsoft Office PowerPoint</Application>
  <PresentationFormat>Custom</PresentationFormat>
  <Paragraphs>331</Paragraphs>
  <Slides>21</Slides>
  <Notes>21</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21</vt:i4>
      </vt:variant>
    </vt:vector>
  </HeadingPairs>
  <TitlesOfParts>
    <vt:vector size="34" baseType="lpstr">
      <vt:lpstr>Anaheim</vt:lpstr>
      <vt:lpstr>Arial</vt:lpstr>
      <vt:lpstr>Arial (Headings)</vt:lpstr>
      <vt:lpstr>Bahnschrift</vt:lpstr>
      <vt:lpstr>Bell MT</vt:lpstr>
      <vt:lpstr>Calibri</vt:lpstr>
      <vt:lpstr>DejaVu Sans</vt:lpstr>
      <vt:lpstr>Helvetica Neue</vt:lpstr>
      <vt:lpstr>Times New Roman</vt:lpstr>
      <vt:lpstr>Verdana</vt:lpstr>
      <vt:lpstr>Wingdings</vt:lpstr>
      <vt:lpstr>Office Theme</vt:lpstr>
      <vt:lpstr>Office Theme</vt:lpstr>
      <vt:lpstr>PowerPoint Presentation</vt:lpstr>
      <vt:lpstr>PowerPoint Presentation</vt:lpstr>
      <vt:lpstr>Changement de positionnement / Positionsänderung</vt:lpstr>
      <vt:lpstr>Projet Interreg-GR APPS / Das Interreg-GR APPS Projekt</vt:lpstr>
      <vt:lpstr>PowerPoint Presentation</vt:lpstr>
      <vt:lpstr>Réalisation          /          Realisierung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Pour conclure       /       Zum Schluss</vt:lpstr>
      <vt:lpstr>PowerPoint Presentation</vt:lpstr>
      <vt:lpstr>Références</vt:lpstr>
      <vt:lpstr>Annexe 1 (niveau méso)</vt:lpstr>
      <vt:lpstr>Annexe 2 (niveau méso)</vt:lpstr>
      <vt:lpstr>Annexe 3 (niveau micro)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du projet Approche patient partenaire de soins</dc:title>
  <dc:subject/>
  <dc:creator>Benoit Pétré</dc:creator>
  <dc:description/>
  <cp:lastModifiedBy>Angela ODERO</cp:lastModifiedBy>
  <cp:revision>201</cp:revision>
  <cp:lastPrinted>2022-04-27T17:32:45Z</cp:lastPrinted>
  <dcterms:created xsi:type="dcterms:W3CDTF">2019-05-31T06:56:50Z</dcterms:created>
  <dcterms:modified xsi:type="dcterms:W3CDTF">2022-04-28T09:27:45Z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3</vt:i4>
  </property>
  <property fmtid="{D5CDD505-2E9C-101B-9397-08002B2CF9AE}" pid="8" name="PresentationFormat">
    <vt:lpwstr>Personnalisé</vt:lpwstr>
  </property>
  <property fmtid="{D5CDD505-2E9C-101B-9397-08002B2CF9AE}" pid="9" name="ScaleCrop">
    <vt:bool>false</vt:bool>
  </property>
  <property fmtid="{D5CDD505-2E9C-101B-9397-08002B2CF9AE}" pid="10" name="ShareDoc">
    <vt:bool>false</vt:bool>
  </property>
  <property fmtid="{D5CDD505-2E9C-101B-9397-08002B2CF9AE}" pid="11" name="Slides">
    <vt:i4>19</vt:i4>
  </property>
  <property fmtid="{D5CDD505-2E9C-101B-9397-08002B2CF9AE}" pid="12" name="ContentTypeId">
    <vt:lpwstr>0x01010000690160AF932646B16DACEC1D7A6A7E</vt:lpwstr>
  </property>
</Properties>
</file>